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373" r:id="rId3"/>
    <p:sldId id="329" r:id="rId4"/>
    <p:sldId id="276" r:id="rId5"/>
    <p:sldId id="277" r:id="rId6"/>
    <p:sldId id="339" r:id="rId7"/>
    <p:sldId id="340" r:id="rId8"/>
    <p:sldId id="341" r:id="rId9"/>
    <p:sldId id="294" r:id="rId10"/>
    <p:sldId id="330" r:id="rId11"/>
    <p:sldId id="362" r:id="rId12"/>
    <p:sldId id="332" r:id="rId13"/>
    <p:sldId id="351" r:id="rId14"/>
    <p:sldId id="352" r:id="rId15"/>
    <p:sldId id="353" r:id="rId16"/>
    <p:sldId id="376" r:id="rId17"/>
    <p:sldId id="333" r:id="rId18"/>
    <p:sldId id="354" r:id="rId19"/>
    <p:sldId id="334" r:id="rId20"/>
    <p:sldId id="374" r:id="rId21"/>
    <p:sldId id="358" r:id="rId22"/>
    <p:sldId id="363" r:id="rId23"/>
    <p:sldId id="364" r:id="rId24"/>
    <p:sldId id="365" r:id="rId25"/>
    <p:sldId id="375" r:id="rId26"/>
    <p:sldId id="366" r:id="rId27"/>
    <p:sldId id="370" r:id="rId28"/>
    <p:sldId id="367" r:id="rId29"/>
    <p:sldId id="371" r:id="rId30"/>
    <p:sldId id="368" r:id="rId31"/>
    <p:sldId id="369" r:id="rId32"/>
    <p:sldId id="372" r:id="rId33"/>
    <p:sldId id="360" r:id="rId34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83455" autoAdjust="0"/>
  </p:normalViewPr>
  <p:slideViewPr>
    <p:cSldViewPr>
      <p:cViewPr>
        <p:scale>
          <a:sx n="100" d="100"/>
          <a:sy n="100" d="100"/>
        </p:scale>
        <p:origin x="648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p.yurtseven\AppData\Local\Microsoft\Windows\Temporary%20Internet%20Files\Content.Outlook\78WN60I2\1513-1601%20&#214;demele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'[1513-1601 Ödemeleri.xlsx]1513 TOPLAM'!$M$3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numRef>
              <c:f>'[1513-1601 Ödemeleri.xlsx]1513 TOPLAM'!$N$2:$R$2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'[1513-1601 Ödemeleri.xlsx]1513 TOPLAM'!$N$3:$R$3</c:f>
              <c:numCache>
                <c:formatCode>#,##0</c:formatCode>
                <c:ptCount val="5"/>
                <c:pt idx="0">
                  <c:v>8579087</c:v>
                </c:pt>
                <c:pt idx="1">
                  <c:v>9302956.2160000019</c:v>
                </c:pt>
                <c:pt idx="2">
                  <c:v>9358186.1359999999</c:v>
                </c:pt>
                <c:pt idx="3">
                  <c:v>8969495.5439999998</c:v>
                </c:pt>
                <c:pt idx="4">
                  <c:v>9066915.9500000011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4-4F5A-8475-9599FD0F8525}"/>
            </c:ext>
          </c:extLst>
        </c:ser>
        <c:ser>
          <c:idx val="1"/>
          <c:order val="1"/>
          <c:tx>
            <c:strRef>
              <c:f>'[1513-1601 Ödemeleri.xlsx]1513 TOPLAM'!$M$4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numRef>
              <c:f>'[1513-1601 Ödemeleri.xlsx]1513 TOPLAM'!$N$2:$R$2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'[1513-1601 Ödemeleri.xlsx]1513 TOPLAM'!$N$4:$R$4</c:f>
              <c:numCache>
                <c:formatCode>#,##0</c:formatCode>
                <c:ptCount val="5"/>
                <c:pt idx="1">
                  <c:v>8409388</c:v>
                </c:pt>
                <c:pt idx="2">
                  <c:v>8521855.3040000014</c:v>
                </c:pt>
                <c:pt idx="3">
                  <c:v>7795586.3599999994</c:v>
                </c:pt>
                <c:pt idx="4">
                  <c:v>6869505.0219999999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C4-4F5A-8475-9599FD0F8525}"/>
            </c:ext>
          </c:extLst>
        </c:ser>
        <c:ser>
          <c:idx val="2"/>
          <c:order val="2"/>
          <c:tx>
            <c:strRef>
              <c:f>'[1513-1601 Ödemeleri.xlsx]1513 TOPLAM'!$M$5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numRef>
              <c:f>'[1513-1601 Ödemeleri.xlsx]1513 TOPLAM'!$N$2:$R$2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'[1513-1601 Ödemeleri.xlsx]1513 TOPLAM'!$N$5:$R$5</c:f>
              <c:numCache>
                <c:formatCode>General</c:formatCode>
                <c:ptCount val="5"/>
                <c:pt idx="2" formatCode="#,##0">
                  <c:v>3516272</c:v>
                </c:pt>
                <c:pt idx="3" formatCode="#,##0">
                  <c:v>2988395.352</c:v>
                </c:pt>
                <c:pt idx="4" formatCode="#,##0">
                  <c:v>3175198.3500000006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C4-4F5A-8475-9599FD0F8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705664"/>
        <c:axId val="134283840"/>
      </c:barChart>
      <c:catAx>
        <c:axId val="1347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283840"/>
        <c:crosses val="autoZero"/>
        <c:auto val="1"/>
        <c:lblAlgn val="ctr"/>
        <c:lblOffset val="100"/>
        <c:noMultiLvlLbl val="0"/>
      </c:catAx>
      <c:valAx>
        <c:axId val="1342838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4705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DC54D-D8EE-4F2B-86D9-1963F8C7FC63}" type="doc">
      <dgm:prSet loTypeId="urn:microsoft.com/office/officeart/2005/8/layout/pyramid1" loCatId="pyramid" qsTypeId="urn:microsoft.com/office/officeart/2005/8/quickstyle/3d7" qsCatId="3D" csTypeId="urn:microsoft.com/office/officeart/2005/8/colors/accent0_3" csCatId="mainScheme" phldr="1"/>
      <dgm:spPr/>
    </dgm:pt>
    <dgm:pt modelId="{F99106CB-FA2A-4052-9AEC-132EB1147ACA}">
      <dgm:prSet phldrT="[Metin]" custT="1"/>
      <dgm:spPr/>
      <dgm:t>
        <a:bodyPr/>
        <a:lstStyle/>
        <a:p>
          <a:r>
            <a:rPr lang="tr-TR" sz="2000" dirty="0" smtClean="0"/>
            <a:t>Stratejik Hedefler</a:t>
          </a:r>
          <a:endParaRPr lang="tr-TR" sz="2000" dirty="0"/>
        </a:p>
      </dgm:t>
    </dgm:pt>
    <dgm:pt modelId="{2B21B612-6A07-4105-A2FB-C288F0AEC912}" type="parTrans" cxnId="{8BAB0B70-2656-4151-BBE2-3C83B17E17FC}">
      <dgm:prSet/>
      <dgm:spPr/>
      <dgm:t>
        <a:bodyPr/>
        <a:lstStyle/>
        <a:p>
          <a:endParaRPr lang="tr-TR"/>
        </a:p>
      </dgm:t>
    </dgm:pt>
    <dgm:pt modelId="{10E93482-438E-4812-9C65-0F2BC63D5408}" type="sibTrans" cxnId="{8BAB0B70-2656-4151-BBE2-3C83B17E17FC}">
      <dgm:prSet/>
      <dgm:spPr/>
      <dgm:t>
        <a:bodyPr/>
        <a:lstStyle/>
        <a:p>
          <a:endParaRPr lang="tr-TR"/>
        </a:p>
      </dgm:t>
    </dgm:pt>
    <dgm:pt modelId="{086B697D-2A5B-4A1C-AE12-9E97AE5EE87C}">
      <dgm:prSet phldrT="[Metin]" custT="1"/>
      <dgm:spPr/>
      <dgm:t>
        <a:bodyPr/>
        <a:lstStyle/>
        <a:p>
          <a:r>
            <a:rPr lang="tr-TR" sz="2000" dirty="0" smtClean="0"/>
            <a:t>Taktik Hedefler</a:t>
          </a:r>
          <a:endParaRPr lang="tr-TR" sz="2000" dirty="0"/>
        </a:p>
      </dgm:t>
    </dgm:pt>
    <dgm:pt modelId="{C9C8134A-412D-4315-9254-B42A3DE8666D}" type="parTrans" cxnId="{6EAE3E54-D3E5-4C32-BCC4-421DE761D304}">
      <dgm:prSet/>
      <dgm:spPr/>
      <dgm:t>
        <a:bodyPr/>
        <a:lstStyle/>
        <a:p>
          <a:endParaRPr lang="tr-TR"/>
        </a:p>
      </dgm:t>
    </dgm:pt>
    <dgm:pt modelId="{90D3E37F-EC56-447C-949D-6F89ED40D7B5}" type="sibTrans" cxnId="{6EAE3E54-D3E5-4C32-BCC4-421DE761D304}">
      <dgm:prSet/>
      <dgm:spPr/>
      <dgm:t>
        <a:bodyPr/>
        <a:lstStyle/>
        <a:p>
          <a:endParaRPr lang="tr-TR"/>
        </a:p>
      </dgm:t>
    </dgm:pt>
    <dgm:pt modelId="{B21FE427-F8FD-4A6F-B5E9-754213261816}">
      <dgm:prSet phldrT="[Metin]" custT="1"/>
      <dgm:spPr/>
      <dgm:t>
        <a:bodyPr/>
        <a:lstStyle/>
        <a:p>
          <a:r>
            <a:rPr lang="tr-TR" sz="2000" dirty="0" err="1" smtClean="0"/>
            <a:t>Operasyonel</a:t>
          </a:r>
          <a:r>
            <a:rPr lang="tr-TR" sz="2000" dirty="0" smtClean="0"/>
            <a:t> Hedefler</a:t>
          </a:r>
          <a:endParaRPr lang="tr-TR" sz="2000" dirty="0"/>
        </a:p>
      </dgm:t>
    </dgm:pt>
    <dgm:pt modelId="{4AE5FFCD-9C4F-4859-94A7-9AD48FCBED93}" type="parTrans" cxnId="{A36190BF-EDA0-4869-8208-90187A159AFA}">
      <dgm:prSet/>
      <dgm:spPr/>
      <dgm:t>
        <a:bodyPr/>
        <a:lstStyle/>
        <a:p>
          <a:endParaRPr lang="tr-TR"/>
        </a:p>
      </dgm:t>
    </dgm:pt>
    <dgm:pt modelId="{BE0A7A16-A71D-4F14-9C43-A36ABB60CDB8}" type="sibTrans" cxnId="{A36190BF-EDA0-4869-8208-90187A159AFA}">
      <dgm:prSet/>
      <dgm:spPr/>
      <dgm:t>
        <a:bodyPr/>
        <a:lstStyle/>
        <a:p>
          <a:endParaRPr lang="tr-TR"/>
        </a:p>
      </dgm:t>
    </dgm:pt>
    <dgm:pt modelId="{93C8709B-C929-4BE1-8419-64B42D0B42A4}" type="pres">
      <dgm:prSet presAssocID="{E67DC54D-D8EE-4F2B-86D9-1963F8C7FC63}" presName="Name0" presStyleCnt="0">
        <dgm:presLayoutVars>
          <dgm:dir/>
          <dgm:animLvl val="lvl"/>
          <dgm:resizeHandles val="exact"/>
        </dgm:presLayoutVars>
      </dgm:prSet>
      <dgm:spPr/>
    </dgm:pt>
    <dgm:pt modelId="{78ABA3D3-97DC-4A8B-9DF0-E375C89FF23F}" type="pres">
      <dgm:prSet presAssocID="{F99106CB-FA2A-4052-9AEC-132EB1147ACA}" presName="Name8" presStyleCnt="0"/>
      <dgm:spPr/>
    </dgm:pt>
    <dgm:pt modelId="{B5DE3EC3-E6C5-4A7C-B13D-B77A7B31FF5F}" type="pres">
      <dgm:prSet presAssocID="{F99106CB-FA2A-4052-9AEC-132EB1147AC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290887-03F1-4A56-BCE6-65934501FA22}" type="pres">
      <dgm:prSet presAssocID="{F99106CB-FA2A-4052-9AEC-132EB1147A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B5A74A-FA6F-4011-9EE7-51AABC6DB480}" type="pres">
      <dgm:prSet presAssocID="{086B697D-2A5B-4A1C-AE12-9E97AE5EE87C}" presName="Name8" presStyleCnt="0"/>
      <dgm:spPr/>
    </dgm:pt>
    <dgm:pt modelId="{196808F3-684C-444A-890E-C326D00AE155}" type="pres">
      <dgm:prSet presAssocID="{086B697D-2A5B-4A1C-AE12-9E97AE5EE87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0A4C4B-A68B-45EA-9AB3-007BBB4E9605}" type="pres">
      <dgm:prSet presAssocID="{086B697D-2A5B-4A1C-AE12-9E97AE5EE8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6D9AB8-F47D-459E-9448-D8F5CDD538F1}" type="pres">
      <dgm:prSet presAssocID="{B21FE427-F8FD-4A6F-B5E9-754213261816}" presName="Name8" presStyleCnt="0"/>
      <dgm:spPr/>
    </dgm:pt>
    <dgm:pt modelId="{36C1AECD-4D0B-4DFF-967A-24A33B51C1FE}" type="pres">
      <dgm:prSet presAssocID="{B21FE427-F8FD-4A6F-B5E9-75421326181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95C78-5480-4D95-BFEB-5D17EC25E469}" type="pres">
      <dgm:prSet presAssocID="{B21FE427-F8FD-4A6F-B5E9-7542132618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AB0B70-2656-4151-BBE2-3C83B17E17FC}" srcId="{E67DC54D-D8EE-4F2B-86D9-1963F8C7FC63}" destId="{F99106CB-FA2A-4052-9AEC-132EB1147ACA}" srcOrd="0" destOrd="0" parTransId="{2B21B612-6A07-4105-A2FB-C288F0AEC912}" sibTransId="{10E93482-438E-4812-9C65-0F2BC63D5408}"/>
    <dgm:cxn modelId="{57D3623E-C3B8-4BE8-9EF4-42E2898F1CE5}" type="presOf" srcId="{F99106CB-FA2A-4052-9AEC-132EB1147ACA}" destId="{B5DE3EC3-E6C5-4A7C-B13D-B77A7B31FF5F}" srcOrd="0" destOrd="0" presId="urn:microsoft.com/office/officeart/2005/8/layout/pyramid1"/>
    <dgm:cxn modelId="{BD2BB654-D9E8-442D-AA1F-FF38648191B6}" type="presOf" srcId="{F99106CB-FA2A-4052-9AEC-132EB1147ACA}" destId="{F0290887-03F1-4A56-BCE6-65934501FA22}" srcOrd="1" destOrd="0" presId="urn:microsoft.com/office/officeart/2005/8/layout/pyramid1"/>
    <dgm:cxn modelId="{E4D83256-7A5A-4229-BAE8-0B3A26EB25AE}" type="presOf" srcId="{B21FE427-F8FD-4A6F-B5E9-754213261816}" destId="{36C1AECD-4D0B-4DFF-967A-24A33B51C1FE}" srcOrd="0" destOrd="0" presId="urn:microsoft.com/office/officeart/2005/8/layout/pyramid1"/>
    <dgm:cxn modelId="{A36190BF-EDA0-4869-8208-90187A159AFA}" srcId="{E67DC54D-D8EE-4F2B-86D9-1963F8C7FC63}" destId="{B21FE427-F8FD-4A6F-B5E9-754213261816}" srcOrd="2" destOrd="0" parTransId="{4AE5FFCD-9C4F-4859-94A7-9AD48FCBED93}" sibTransId="{BE0A7A16-A71D-4F14-9C43-A36ABB60CDB8}"/>
    <dgm:cxn modelId="{2F253996-3FF4-4A2F-BE7F-A92B9E80184C}" type="presOf" srcId="{E67DC54D-D8EE-4F2B-86D9-1963F8C7FC63}" destId="{93C8709B-C929-4BE1-8419-64B42D0B42A4}" srcOrd="0" destOrd="0" presId="urn:microsoft.com/office/officeart/2005/8/layout/pyramid1"/>
    <dgm:cxn modelId="{6EAE3E54-D3E5-4C32-BCC4-421DE761D304}" srcId="{E67DC54D-D8EE-4F2B-86D9-1963F8C7FC63}" destId="{086B697D-2A5B-4A1C-AE12-9E97AE5EE87C}" srcOrd="1" destOrd="0" parTransId="{C9C8134A-412D-4315-9254-B42A3DE8666D}" sibTransId="{90D3E37F-EC56-447C-949D-6F89ED40D7B5}"/>
    <dgm:cxn modelId="{44C94CE8-EE93-4B44-92CB-FCABBDB4E6E4}" type="presOf" srcId="{086B697D-2A5B-4A1C-AE12-9E97AE5EE87C}" destId="{DB0A4C4B-A68B-45EA-9AB3-007BBB4E9605}" srcOrd="1" destOrd="0" presId="urn:microsoft.com/office/officeart/2005/8/layout/pyramid1"/>
    <dgm:cxn modelId="{0A09F714-1EFE-4C1D-8BF4-2243C70300E4}" type="presOf" srcId="{086B697D-2A5B-4A1C-AE12-9E97AE5EE87C}" destId="{196808F3-684C-444A-890E-C326D00AE155}" srcOrd="0" destOrd="0" presId="urn:microsoft.com/office/officeart/2005/8/layout/pyramid1"/>
    <dgm:cxn modelId="{4415B3D7-4F2C-4095-B4CD-02F0122D6FA3}" type="presOf" srcId="{B21FE427-F8FD-4A6F-B5E9-754213261816}" destId="{DA295C78-5480-4D95-BFEB-5D17EC25E469}" srcOrd="1" destOrd="0" presId="urn:microsoft.com/office/officeart/2005/8/layout/pyramid1"/>
    <dgm:cxn modelId="{80897E8F-8881-4BD1-82B5-77C2EA889760}" type="presParOf" srcId="{93C8709B-C929-4BE1-8419-64B42D0B42A4}" destId="{78ABA3D3-97DC-4A8B-9DF0-E375C89FF23F}" srcOrd="0" destOrd="0" presId="urn:microsoft.com/office/officeart/2005/8/layout/pyramid1"/>
    <dgm:cxn modelId="{9F85033C-D159-481B-AFD7-1C931CAFDAEA}" type="presParOf" srcId="{78ABA3D3-97DC-4A8B-9DF0-E375C89FF23F}" destId="{B5DE3EC3-E6C5-4A7C-B13D-B77A7B31FF5F}" srcOrd="0" destOrd="0" presId="urn:microsoft.com/office/officeart/2005/8/layout/pyramid1"/>
    <dgm:cxn modelId="{EA7B1EB0-32DA-4CA7-B0FE-A628BDAB6CE9}" type="presParOf" srcId="{78ABA3D3-97DC-4A8B-9DF0-E375C89FF23F}" destId="{F0290887-03F1-4A56-BCE6-65934501FA22}" srcOrd="1" destOrd="0" presId="urn:microsoft.com/office/officeart/2005/8/layout/pyramid1"/>
    <dgm:cxn modelId="{B661D97A-817B-405D-B757-2F480361A2AB}" type="presParOf" srcId="{93C8709B-C929-4BE1-8419-64B42D0B42A4}" destId="{8BB5A74A-FA6F-4011-9EE7-51AABC6DB480}" srcOrd="1" destOrd="0" presId="urn:microsoft.com/office/officeart/2005/8/layout/pyramid1"/>
    <dgm:cxn modelId="{B366C279-B17E-4F3D-8F7B-F89724CA9B69}" type="presParOf" srcId="{8BB5A74A-FA6F-4011-9EE7-51AABC6DB480}" destId="{196808F3-684C-444A-890E-C326D00AE155}" srcOrd="0" destOrd="0" presId="urn:microsoft.com/office/officeart/2005/8/layout/pyramid1"/>
    <dgm:cxn modelId="{41B650C7-D2CD-4A9B-B5EE-8BF9F2301B2B}" type="presParOf" srcId="{8BB5A74A-FA6F-4011-9EE7-51AABC6DB480}" destId="{DB0A4C4B-A68B-45EA-9AB3-007BBB4E9605}" srcOrd="1" destOrd="0" presId="urn:microsoft.com/office/officeart/2005/8/layout/pyramid1"/>
    <dgm:cxn modelId="{5AD637F5-56AA-4E1A-8330-499DB0A455D0}" type="presParOf" srcId="{93C8709B-C929-4BE1-8419-64B42D0B42A4}" destId="{3C6D9AB8-F47D-459E-9448-D8F5CDD538F1}" srcOrd="2" destOrd="0" presId="urn:microsoft.com/office/officeart/2005/8/layout/pyramid1"/>
    <dgm:cxn modelId="{4F43AE6E-7EEC-411B-B2C5-A562EB47BB86}" type="presParOf" srcId="{3C6D9AB8-F47D-459E-9448-D8F5CDD538F1}" destId="{36C1AECD-4D0B-4DFF-967A-24A33B51C1FE}" srcOrd="0" destOrd="0" presId="urn:microsoft.com/office/officeart/2005/8/layout/pyramid1"/>
    <dgm:cxn modelId="{6909BC1B-AF5C-4C26-AEC4-D068364D0A33}" type="presParOf" srcId="{3C6D9AB8-F47D-459E-9448-D8F5CDD538F1}" destId="{DA295C78-5480-4D95-BFEB-5D17EC25E46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DDB9B-65A7-410B-AFB1-E7B80695CC8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F3C6B77-A1D6-4EB7-9B9A-BC568EC6B829}">
      <dgm:prSet phldrT="[Metin]"/>
      <dgm:spPr/>
      <dgm:t>
        <a:bodyPr/>
        <a:lstStyle/>
        <a:p>
          <a:r>
            <a:rPr lang="tr-TR" dirty="0" smtClean="0"/>
            <a:t>Stratejik</a:t>
          </a:r>
          <a:endParaRPr lang="tr-TR" dirty="0"/>
        </a:p>
      </dgm:t>
    </dgm:pt>
    <dgm:pt modelId="{CBAEBE6E-B235-4589-A49D-DE5007056CBE}" type="parTrans" cxnId="{55225A65-9E25-4FF2-9208-A5F2624F3F7B}">
      <dgm:prSet/>
      <dgm:spPr/>
      <dgm:t>
        <a:bodyPr/>
        <a:lstStyle/>
        <a:p>
          <a:endParaRPr lang="tr-TR"/>
        </a:p>
      </dgm:t>
    </dgm:pt>
    <dgm:pt modelId="{D46DE86D-E69B-49AD-A978-FA9D3989158F}" type="sibTrans" cxnId="{55225A65-9E25-4FF2-9208-A5F2624F3F7B}">
      <dgm:prSet/>
      <dgm:spPr/>
      <dgm:t>
        <a:bodyPr/>
        <a:lstStyle/>
        <a:p>
          <a:endParaRPr lang="tr-TR"/>
        </a:p>
      </dgm:t>
    </dgm:pt>
    <dgm:pt modelId="{E3ED205B-EBCF-4A92-8AEB-73A5E3019B8A}">
      <dgm:prSet phldrT="[Metin]"/>
      <dgm:spPr/>
      <dgm:t>
        <a:bodyPr/>
        <a:lstStyle/>
        <a:p>
          <a:r>
            <a:rPr lang="tr-TR" dirty="0" smtClean="0"/>
            <a:t>Cumhurbaşkanlığı</a:t>
          </a:r>
          <a:endParaRPr lang="tr-TR" dirty="0"/>
        </a:p>
      </dgm:t>
    </dgm:pt>
    <dgm:pt modelId="{C33E62EA-EE5E-44C5-8908-EAEF43DAC109}" type="parTrans" cxnId="{2E101B41-FC61-4BF4-9929-B3860F10495A}">
      <dgm:prSet/>
      <dgm:spPr/>
      <dgm:t>
        <a:bodyPr/>
        <a:lstStyle/>
        <a:p>
          <a:endParaRPr lang="tr-TR"/>
        </a:p>
      </dgm:t>
    </dgm:pt>
    <dgm:pt modelId="{79C7DA8F-968D-408C-AEC2-DEA74238D76B}" type="sibTrans" cxnId="{2E101B41-FC61-4BF4-9929-B3860F10495A}">
      <dgm:prSet/>
      <dgm:spPr/>
      <dgm:t>
        <a:bodyPr/>
        <a:lstStyle/>
        <a:p>
          <a:endParaRPr lang="tr-TR"/>
        </a:p>
      </dgm:t>
    </dgm:pt>
    <dgm:pt modelId="{E757C31B-9A13-4555-92A3-6382714294ED}">
      <dgm:prSet phldrT="[Metin]"/>
      <dgm:spPr/>
      <dgm:t>
        <a:bodyPr/>
        <a:lstStyle/>
        <a:p>
          <a:r>
            <a:rPr lang="tr-TR" dirty="0" smtClean="0"/>
            <a:t>Taktik</a:t>
          </a:r>
          <a:endParaRPr lang="tr-TR" dirty="0"/>
        </a:p>
      </dgm:t>
    </dgm:pt>
    <dgm:pt modelId="{866765C9-9C5A-48B3-BF3D-82C20B271934}" type="parTrans" cxnId="{21E39E30-184A-4E70-90DA-E032DCD6A592}">
      <dgm:prSet/>
      <dgm:spPr/>
      <dgm:t>
        <a:bodyPr/>
        <a:lstStyle/>
        <a:p>
          <a:endParaRPr lang="tr-TR"/>
        </a:p>
      </dgm:t>
    </dgm:pt>
    <dgm:pt modelId="{7B9622DB-1AC7-47A2-9071-95D06ED52D8E}" type="sibTrans" cxnId="{21E39E30-184A-4E70-90DA-E032DCD6A592}">
      <dgm:prSet/>
      <dgm:spPr/>
      <dgm:t>
        <a:bodyPr/>
        <a:lstStyle/>
        <a:p>
          <a:endParaRPr lang="tr-TR"/>
        </a:p>
      </dgm:t>
    </dgm:pt>
    <dgm:pt modelId="{3F610045-9BF2-419E-9BB6-8F3B18C09F4E}">
      <dgm:prSet phldrT="[Metin]"/>
      <dgm:spPr/>
      <dgm:t>
        <a:bodyPr/>
        <a:lstStyle/>
        <a:p>
          <a:r>
            <a:rPr lang="tr-TR" dirty="0" smtClean="0"/>
            <a:t>TÜBİTAK</a:t>
          </a:r>
          <a:endParaRPr lang="tr-TR" dirty="0"/>
        </a:p>
      </dgm:t>
    </dgm:pt>
    <dgm:pt modelId="{1C6FA0C5-193D-4055-8052-985E433B8E3E}" type="parTrans" cxnId="{139BBD45-DADD-4AC3-A31A-3B27A54BECAC}">
      <dgm:prSet/>
      <dgm:spPr/>
      <dgm:t>
        <a:bodyPr/>
        <a:lstStyle/>
        <a:p>
          <a:endParaRPr lang="tr-TR"/>
        </a:p>
      </dgm:t>
    </dgm:pt>
    <dgm:pt modelId="{28794377-A505-46E2-BC6C-A87CA3AACB12}" type="sibTrans" cxnId="{139BBD45-DADD-4AC3-A31A-3B27A54BECAC}">
      <dgm:prSet/>
      <dgm:spPr/>
      <dgm:t>
        <a:bodyPr/>
        <a:lstStyle/>
        <a:p>
          <a:endParaRPr lang="tr-TR"/>
        </a:p>
      </dgm:t>
    </dgm:pt>
    <dgm:pt modelId="{84EE4A2D-8222-4DAE-86EB-6CB8FD8FF226}">
      <dgm:prSet phldrT="[Metin]"/>
      <dgm:spPr/>
      <dgm:t>
        <a:bodyPr/>
        <a:lstStyle/>
        <a:p>
          <a:r>
            <a:rPr lang="tr-TR" dirty="0" err="1" smtClean="0"/>
            <a:t>Operasyonel</a:t>
          </a:r>
          <a:endParaRPr lang="tr-TR" dirty="0"/>
        </a:p>
      </dgm:t>
    </dgm:pt>
    <dgm:pt modelId="{03E7521D-F028-424C-96B1-18C2901A3602}" type="parTrans" cxnId="{082D31E7-B396-407A-8CAF-B47F3CA86E3C}">
      <dgm:prSet/>
      <dgm:spPr/>
      <dgm:t>
        <a:bodyPr/>
        <a:lstStyle/>
        <a:p>
          <a:endParaRPr lang="tr-TR"/>
        </a:p>
      </dgm:t>
    </dgm:pt>
    <dgm:pt modelId="{AF0250FB-E0D5-4180-8AD5-164FD37EC207}" type="sibTrans" cxnId="{082D31E7-B396-407A-8CAF-B47F3CA86E3C}">
      <dgm:prSet/>
      <dgm:spPr/>
      <dgm:t>
        <a:bodyPr/>
        <a:lstStyle/>
        <a:p>
          <a:endParaRPr lang="tr-TR"/>
        </a:p>
      </dgm:t>
    </dgm:pt>
    <dgm:pt modelId="{11EABFCC-9E95-4688-814F-681B2543D6E1}">
      <dgm:prSet phldrT="[Metin]"/>
      <dgm:spPr/>
      <dgm:t>
        <a:bodyPr/>
        <a:lstStyle/>
        <a:p>
          <a:r>
            <a:rPr lang="tr-TR" dirty="0" smtClean="0"/>
            <a:t>Teknoloji Transfer Ofisleri</a:t>
          </a:r>
          <a:endParaRPr lang="tr-TR" dirty="0"/>
        </a:p>
      </dgm:t>
    </dgm:pt>
    <dgm:pt modelId="{0956E1E6-1F6E-482E-86C2-66B466ACC756}" type="parTrans" cxnId="{2C479C5B-5F4E-4D3F-9CFE-D1E34AE94423}">
      <dgm:prSet/>
      <dgm:spPr/>
      <dgm:t>
        <a:bodyPr/>
        <a:lstStyle/>
        <a:p>
          <a:endParaRPr lang="tr-TR"/>
        </a:p>
      </dgm:t>
    </dgm:pt>
    <dgm:pt modelId="{121FA293-AC7D-47A9-92F2-4682C607DB91}" type="sibTrans" cxnId="{2C479C5B-5F4E-4D3F-9CFE-D1E34AE94423}">
      <dgm:prSet/>
      <dgm:spPr/>
      <dgm:t>
        <a:bodyPr/>
        <a:lstStyle/>
        <a:p>
          <a:endParaRPr lang="tr-TR"/>
        </a:p>
      </dgm:t>
    </dgm:pt>
    <dgm:pt modelId="{1AC450C5-246F-46C7-93E3-C74C583F9AB9}">
      <dgm:prSet phldrT="[Metin]"/>
      <dgm:spPr/>
      <dgm:t>
        <a:bodyPr/>
        <a:lstStyle/>
        <a:p>
          <a:r>
            <a:rPr lang="tr-TR" dirty="0" smtClean="0"/>
            <a:t>Bilim Sanayi ve Teknoloji Bakanlığı</a:t>
          </a:r>
          <a:endParaRPr lang="tr-TR" dirty="0"/>
        </a:p>
      </dgm:t>
    </dgm:pt>
    <dgm:pt modelId="{ED4D042C-57DA-4640-AF9A-423D58286CBB}" type="parTrans" cxnId="{4C57D829-7593-408F-AC37-CAF62C7DBE7D}">
      <dgm:prSet/>
      <dgm:spPr/>
      <dgm:t>
        <a:bodyPr/>
        <a:lstStyle/>
        <a:p>
          <a:endParaRPr lang="tr-TR"/>
        </a:p>
      </dgm:t>
    </dgm:pt>
    <dgm:pt modelId="{083D769D-69D3-47E8-9302-A71BBC3AFB3A}" type="sibTrans" cxnId="{4C57D829-7593-408F-AC37-CAF62C7DBE7D}">
      <dgm:prSet/>
      <dgm:spPr/>
      <dgm:t>
        <a:bodyPr/>
        <a:lstStyle/>
        <a:p>
          <a:endParaRPr lang="tr-TR"/>
        </a:p>
      </dgm:t>
    </dgm:pt>
    <dgm:pt modelId="{EC389F42-3AA8-462E-A030-5A8D1419D12D}" type="pres">
      <dgm:prSet presAssocID="{BD1DDB9B-65A7-410B-AFB1-E7B80695CC8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0A447D-CBAD-4BDB-892D-A54DF366C9F0}" type="pres">
      <dgm:prSet presAssocID="{EF3C6B77-A1D6-4EB7-9B9A-BC568EC6B829}" presName="circle1" presStyleLbl="node1" presStyleIdx="0" presStyleCnt="3"/>
      <dgm:spPr/>
    </dgm:pt>
    <dgm:pt modelId="{3FA29E33-AA5D-4F2C-AF02-AECBF04291E6}" type="pres">
      <dgm:prSet presAssocID="{EF3C6B77-A1D6-4EB7-9B9A-BC568EC6B829}" presName="space" presStyleCnt="0"/>
      <dgm:spPr/>
    </dgm:pt>
    <dgm:pt modelId="{4B8AA464-E89A-4E47-A5C7-4B191B2E6B36}" type="pres">
      <dgm:prSet presAssocID="{EF3C6B77-A1D6-4EB7-9B9A-BC568EC6B829}" presName="rect1" presStyleLbl="alignAcc1" presStyleIdx="0" presStyleCnt="3"/>
      <dgm:spPr/>
      <dgm:t>
        <a:bodyPr/>
        <a:lstStyle/>
        <a:p>
          <a:endParaRPr lang="tr-TR"/>
        </a:p>
      </dgm:t>
    </dgm:pt>
    <dgm:pt modelId="{B39ECFC2-4DF9-4540-B9DF-AD5A0AA6A789}" type="pres">
      <dgm:prSet presAssocID="{E757C31B-9A13-4555-92A3-6382714294ED}" presName="vertSpace2" presStyleLbl="node1" presStyleIdx="0" presStyleCnt="3"/>
      <dgm:spPr/>
    </dgm:pt>
    <dgm:pt modelId="{991DA7C8-912D-45C3-96E7-B4BAC5882F5C}" type="pres">
      <dgm:prSet presAssocID="{E757C31B-9A13-4555-92A3-6382714294ED}" presName="circle2" presStyleLbl="node1" presStyleIdx="1" presStyleCnt="3"/>
      <dgm:spPr/>
    </dgm:pt>
    <dgm:pt modelId="{376D2301-90F7-474A-9006-5BB4970D8C51}" type="pres">
      <dgm:prSet presAssocID="{E757C31B-9A13-4555-92A3-6382714294ED}" presName="rect2" presStyleLbl="alignAcc1" presStyleIdx="1" presStyleCnt="3"/>
      <dgm:spPr/>
      <dgm:t>
        <a:bodyPr/>
        <a:lstStyle/>
        <a:p>
          <a:endParaRPr lang="tr-TR"/>
        </a:p>
      </dgm:t>
    </dgm:pt>
    <dgm:pt modelId="{41EAD4AA-8A37-481C-8E8D-04C7F0EC5ACA}" type="pres">
      <dgm:prSet presAssocID="{84EE4A2D-8222-4DAE-86EB-6CB8FD8FF226}" presName="vertSpace3" presStyleLbl="node1" presStyleIdx="1" presStyleCnt="3"/>
      <dgm:spPr/>
    </dgm:pt>
    <dgm:pt modelId="{CEE0BEDC-CC5A-4B53-AF36-7F58BB6640A6}" type="pres">
      <dgm:prSet presAssocID="{84EE4A2D-8222-4DAE-86EB-6CB8FD8FF226}" presName="circle3" presStyleLbl="node1" presStyleIdx="2" presStyleCnt="3"/>
      <dgm:spPr/>
    </dgm:pt>
    <dgm:pt modelId="{A29B6B8F-EFCB-4398-AF1F-01CE90D00EBC}" type="pres">
      <dgm:prSet presAssocID="{84EE4A2D-8222-4DAE-86EB-6CB8FD8FF226}" presName="rect3" presStyleLbl="alignAcc1" presStyleIdx="2" presStyleCnt="3"/>
      <dgm:spPr/>
      <dgm:t>
        <a:bodyPr/>
        <a:lstStyle/>
        <a:p>
          <a:endParaRPr lang="tr-TR"/>
        </a:p>
      </dgm:t>
    </dgm:pt>
    <dgm:pt modelId="{384D4EA9-6EF1-4B64-BEF1-A0180732C573}" type="pres">
      <dgm:prSet presAssocID="{EF3C6B77-A1D6-4EB7-9B9A-BC568EC6B82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463FB9-B0CC-4295-968B-5497FA5F537C}" type="pres">
      <dgm:prSet presAssocID="{EF3C6B77-A1D6-4EB7-9B9A-BC568EC6B82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826830-EEBF-4BEB-AC48-EDD22F88B776}" type="pres">
      <dgm:prSet presAssocID="{E757C31B-9A13-4555-92A3-6382714294E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04ACBA-8EFC-4B55-9960-E25A4F15F522}" type="pres">
      <dgm:prSet presAssocID="{E757C31B-9A13-4555-92A3-6382714294E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DEFFF0-6A29-4FBF-98AB-1092D51AD22E}" type="pres">
      <dgm:prSet presAssocID="{84EE4A2D-8222-4DAE-86EB-6CB8FD8FF22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443E95-32E3-4DE8-861A-7F63BE3F70E6}" type="pres">
      <dgm:prSet presAssocID="{84EE4A2D-8222-4DAE-86EB-6CB8FD8FF22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41C858D-0FA7-4748-9435-CA41C5983D6B}" type="presOf" srcId="{BD1DDB9B-65A7-410B-AFB1-E7B80695CC8C}" destId="{EC389F42-3AA8-462E-A030-5A8D1419D12D}" srcOrd="0" destOrd="0" presId="urn:microsoft.com/office/officeart/2005/8/layout/target3"/>
    <dgm:cxn modelId="{2E101B41-FC61-4BF4-9929-B3860F10495A}" srcId="{EF3C6B77-A1D6-4EB7-9B9A-BC568EC6B829}" destId="{E3ED205B-EBCF-4A92-8AEB-73A5E3019B8A}" srcOrd="0" destOrd="0" parTransId="{C33E62EA-EE5E-44C5-8908-EAEF43DAC109}" sibTransId="{79C7DA8F-968D-408C-AEC2-DEA74238D76B}"/>
    <dgm:cxn modelId="{2C479C5B-5F4E-4D3F-9CFE-D1E34AE94423}" srcId="{84EE4A2D-8222-4DAE-86EB-6CB8FD8FF226}" destId="{11EABFCC-9E95-4688-814F-681B2543D6E1}" srcOrd="0" destOrd="0" parTransId="{0956E1E6-1F6E-482E-86C2-66B466ACC756}" sibTransId="{121FA293-AC7D-47A9-92F2-4682C607DB91}"/>
    <dgm:cxn modelId="{C941ED77-343A-4766-80C9-8900B0AAB646}" type="presOf" srcId="{EF3C6B77-A1D6-4EB7-9B9A-BC568EC6B829}" destId="{384D4EA9-6EF1-4B64-BEF1-A0180732C573}" srcOrd="1" destOrd="0" presId="urn:microsoft.com/office/officeart/2005/8/layout/target3"/>
    <dgm:cxn modelId="{D6AF3696-9270-4C66-A5F4-11BFE227E778}" type="presOf" srcId="{1AC450C5-246F-46C7-93E3-C74C583F9AB9}" destId="{7A463FB9-B0CC-4295-968B-5497FA5F537C}" srcOrd="0" destOrd="1" presId="urn:microsoft.com/office/officeart/2005/8/layout/target3"/>
    <dgm:cxn modelId="{55225A65-9E25-4FF2-9208-A5F2624F3F7B}" srcId="{BD1DDB9B-65A7-410B-AFB1-E7B80695CC8C}" destId="{EF3C6B77-A1D6-4EB7-9B9A-BC568EC6B829}" srcOrd="0" destOrd="0" parTransId="{CBAEBE6E-B235-4589-A49D-DE5007056CBE}" sibTransId="{D46DE86D-E69B-49AD-A978-FA9D3989158F}"/>
    <dgm:cxn modelId="{D20221AA-B215-47B4-9CEF-031D11699A2D}" type="presOf" srcId="{E757C31B-9A13-4555-92A3-6382714294ED}" destId="{48826830-EEBF-4BEB-AC48-EDD22F88B776}" srcOrd="1" destOrd="0" presId="urn:microsoft.com/office/officeart/2005/8/layout/target3"/>
    <dgm:cxn modelId="{205216FF-3F7E-4E94-AB0C-912B2A8CD8EB}" type="presOf" srcId="{E3ED205B-EBCF-4A92-8AEB-73A5E3019B8A}" destId="{7A463FB9-B0CC-4295-968B-5497FA5F537C}" srcOrd="0" destOrd="0" presId="urn:microsoft.com/office/officeart/2005/8/layout/target3"/>
    <dgm:cxn modelId="{3E5414E4-78CD-459B-9ADF-F5468571CE5E}" type="presOf" srcId="{3F610045-9BF2-419E-9BB6-8F3B18C09F4E}" destId="{A204ACBA-8EFC-4B55-9960-E25A4F15F522}" srcOrd="0" destOrd="0" presId="urn:microsoft.com/office/officeart/2005/8/layout/target3"/>
    <dgm:cxn modelId="{139BBD45-DADD-4AC3-A31A-3B27A54BECAC}" srcId="{E757C31B-9A13-4555-92A3-6382714294ED}" destId="{3F610045-9BF2-419E-9BB6-8F3B18C09F4E}" srcOrd="0" destOrd="0" parTransId="{1C6FA0C5-193D-4055-8052-985E433B8E3E}" sibTransId="{28794377-A505-46E2-BC6C-A87CA3AACB12}"/>
    <dgm:cxn modelId="{21E39E30-184A-4E70-90DA-E032DCD6A592}" srcId="{BD1DDB9B-65A7-410B-AFB1-E7B80695CC8C}" destId="{E757C31B-9A13-4555-92A3-6382714294ED}" srcOrd="1" destOrd="0" parTransId="{866765C9-9C5A-48B3-BF3D-82C20B271934}" sibTransId="{7B9622DB-1AC7-47A2-9071-95D06ED52D8E}"/>
    <dgm:cxn modelId="{2732BD5D-2AF4-49B9-B272-B4B5C4BDB326}" type="presOf" srcId="{EF3C6B77-A1D6-4EB7-9B9A-BC568EC6B829}" destId="{4B8AA464-E89A-4E47-A5C7-4B191B2E6B36}" srcOrd="0" destOrd="0" presId="urn:microsoft.com/office/officeart/2005/8/layout/target3"/>
    <dgm:cxn modelId="{C3F79B63-1E74-4BC2-9DC2-73D1AAB1B5A4}" type="presOf" srcId="{E757C31B-9A13-4555-92A3-6382714294ED}" destId="{376D2301-90F7-474A-9006-5BB4970D8C51}" srcOrd="0" destOrd="0" presId="urn:microsoft.com/office/officeart/2005/8/layout/target3"/>
    <dgm:cxn modelId="{082D31E7-B396-407A-8CAF-B47F3CA86E3C}" srcId="{BD1DDB9B-65A7-410B-AFB1-E7B80695CC8C}" destId="{84EE4A2D-8222-4DAE-86EB-6CB8FD8FF226}" srcOrd="2" destOrd="0" parTransId="{03E7521D-F028-424C-96B1-18C2901A3602}" sibTransId="{AF0250FB-E0D5-4180-8AD5-164FD37EC207}"/>
    <dgm:cxn modelId="{A3463FC4-2280-4B67-97AC-33B51C69C045}" type="presOf" srcId="{84EE4A2D-8222-4DAE-86EB-6CB8FD8FF226}" destId="{A29B6B8F-EFCB-4398-AF1F-01CE90D00EBC}" srcOrd="0" destOrd="0" presId="urn:microsoft.com/office/officeart/2005/8/layout/target3"/>
    <dgm:cxn modelId="{4C57D829-7593-408F-AC37-CAF62C7DBE7D}" srcId="{EF3C6B77-A1D6-4EB7-9B9A-BC568EC6B829}" destId="{1AC450C5-246F-46C7-93E3-C74C583F9AB9}" srcOrd="1" destOrd="0" parTransId="{ED4D042C-57DA-4640-AF9A-423D58286CBB}" sibTransId="{083D769D-69D3-47E8-9302-A71BBC3AFB3A}"/>
    <dgm:cxn modelId="{DEACD300-C80E-4379-9D3B-D19669EE9266}" type="presOf" srcId="{11EABFCC-9E95-4688-814F-681B2543D6E1}" destId="{FA443E95-32E3-4DE8-861A-7F63BE3F70E6}" srcOrd="0" destOrd="0" presId="urn:microsoft.com/office/officeart/2005/8/layout/target3"/>
    <dgm:cxn modelId="{389BABFD-ECBC-451B-A9D3-E75F3FE95E2B}" type="presOf" srcId="{84EE4A2D-8222-4DAE-86EB-6CB8FD8FF226}" destId="{BCDEFFF0-6A29-4FBF-98AB-1092D51AD22E}" srcOrd="1" destOrd="0" presId="urn:microsoft.com/office/officeart/2005/8/layout/target3"/>
    <dgm:cxn modelId="{33BEF970-9AA2-4F64-9CEF-66B3559D6925}" type="presParOf" srcId="{EC389F42-3AA8-462E-A030-5A8D1419D12D}" destId="{7E0A447D-CBAD-4BDB-892D-A54DF366C9F0}" srcOrd="0" destOrd="0" presId="urn:microsoft.com/office/officeart/2005/8/layout/target3"/>
    <dgm:cxn modelId="{435B76E9-E9E0-472A-BD9A-16F111C0BA67}" type="presParOf" srcId="{EC389F42-3AA8-462E-A030-5A8D1419D12D}" destId="{3FA29E33-AA5D-4F2C-AF02-AECBF04291E6}" srcOrd="1" destOrd="0" presId="urn:microsoft.com/office/officeart/2005/8/layout/target3"/>
    <dgm:cxn modelId="{BD83C9F7-3491-4D6F-9853-B05D8D166F08}" type="presParOf" srcId="{EC389F42-3AA8-462E-A030-5A8D1419D12D}" destId="{4B8AA464-E89A-4E47-A5C7-4B191B2E6B36}" srcOrd="2" destOrd="0" presId="urn:microsoft.com/office/officeart/2005/8/layout/target3"/>
    <dgm:cxn modelId="{73FACA0D-875F-46D0-9E05-268FFB2BB930}" type="presParOf" srcId="{EC389F42-3AA8-462E-A030-5A8D1419D12D}" destId="{B39ECFC2-4DF9-4540-B9DF-AD5A0AA6A789}" srcOrd="3" destOrd="0" presId="urn:microsoft.com/office/officeart/2005/8/layout/target3"/>
    <dgm:cxn modelId="{752DE419-3A43-41F0-9C7D-0E1F88B70EFB}" type="presParOf" srcId="{EC389F42-3AA8-462E-A030-5A8D1419D12D}" destId="{991DA7C8-912D-45C3-96E7-B4BAC5882F5C}" srcOrd="4" destOrd="0" presId="urn:microsoft.com/office/officeart/2005/8/layout/target3"/>
    <dgm:cxn modelId="{04D222A1-423C-475D-BE5B-F548546C2F77}" type="presParOf" srcId="{EC389F42-3AA8-462E-A030-5A8D1419D12D}" destId="{376D2301-90F7-474A-9006-5BB4970D8C51}" srcOrd="5" destOrd="0" presId="urn:microsoft.com/office/officeart/2005/8/layout/target3"/>
    <dgm:cxn modelId="{420418B1-CC72-41BD-84B1-EB64841686AB}" type="presParOf" srcId="{EC389F42-3AA8-462E-A030-5A8D1419D12D}" destId="{41EAD4AA-8A37-481C-8E8D-04C7F0EC5ACA}" srcOrd="6" destOrd="0" presId="urn:microsoft.com/office/officeart/2005/8/layout/target3"/>
    <dgm:cxn modelId="{817D687F-ECCB-48AD-B7AD-5E31F56CD8DA}" type="presParOf" srcId="{EC389F42-3AA8-462E-A030-5A8D1419D12D}" destId="{CEE0BEDC-CC5A-4B53-AF36-7F58BB6640A6}" srcOrd="7" destOrd="0" presId="urn:microsoft.com/office/officeart/2005/8/layout/target3"/>
    <dgm:cxn modelId="{7E393E92-089B-43ED-9956-C328A066AD6B}" type="presParOf" srcId="{EC389F42-3AA8-462E-A030-5A8D1419D12D}" destId="{A29B6B8F-EFCB-4398-AF1F-01CE90D00EBC}" srcOrd="8" destOrd="0" presId="urn:microsoft.com/office/officeart/2005/8/layout/target3"/>
    <dgm:cxn modelId="{D1834F1C-1E9F-4443-99B9-50DE071D78A7}" type="presParOf" srcId="{EC389F42-3AA8-462E-A030-5A8D1419D12D}" destId="{384D4EA9-6EF1-4B64-BEF1-A0180732C573}" srcOrd="9" destOrd="0" presId="urn:microsoft.com/office/officeart/2005/8/layout/target3"/>
    <dgm:cxn modelId="{65C15C39-27F7-43E7-93E1-12C7EBCE8C3F}" type="presParOf" srcId="{EC389F42-3AA8-462E-A030-5A8D1419D12D}" destId="{7A463FB9-B0CC-4295-968B-5497FA5F537C}" srcOrd="10" destOrd="0" presId="urn:microsoft.com/office/officeart/2005/8/layout/target3"/>
    <dgm:cxn modelId="{8EEBC0C7-48F1-488D-8E89-037BE4AE6F01}" type="presParOf" srcId="{EC389F42-3AA8-462E-A030-5A8D1419D12D}" destId="{48826830-EEBF-4BEB-AC48-EDD22F88B776}" srcOrd="11" destOrd="0" presId="urn:microsoft.com/office/officeart/2005/8/layout/target3"/>
    <dgm:cxn modelId="{74370D9F-57DB-4635-BC2C-4DD4F034A4E2}" type="presParOf" srcId="{EC389F42-3AA8-462E-A030-5A8D1419D12D}" destId="{A204ACBA-8EFC-4B55-9960-E25A4F15F522}" srcOrd="12" destOrd="0" presId="urn:microsoft.com/office/officeart/2005/8/layout/target3"/>
    <dgm:cxn modelId="{4D430DF0-B711-47F1-B8A7-D97877BF4365}" type="presParOf" srcId="{EC389F42-3AA8-462E-A030-5A8D1419D12D}" destId="{BCDEFFF0-6A29-4FBF-98AB-1092D51AD22E}" srcOrd="13" destOrd="0" presId="urn:microsoft.com/office/officeart/2005/8/layout/target3"/>
    <dgm:cxn modelId="{990E1CD0-9336-44B4-82C8-53D9FBA8E7D2}" type="presParOf" srcId="{EC389F42-3AA8-462E-A030-5A8D1419D12D}" destId="{FA443E95-32E3-4DE8-861A-7F63BE3F70E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DDB9B-65A7-410B-AFB1-E7B80695CC8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F3C6B77-A1D6-4EB7-9B9A-BC568EC6B829}">
      <dgm:prSet phldrT="[Metin]"/>
      <dgm:spPr/>
      <dgm:t>
        <a:bodyPr/>
        <a:lstStyle/>
        <a:p>
          <a:r>
            <a:rPr lang="tr-TR" dirty="0" smtClean="0"/>
            <a:t>Stratejik</a:t>
          </a:r>
          <a:endParaRPr lang="tr-TR" dirty="0"/>
        </a:p>
      </dgm:t>
    </dgm:pt>
    <dgm:pt modelId="{CBAEBE6E-B235-4589-A49D-DE5007056CBE}" type="parTrans" cxnId="{55225A65-9E25-4FF2-9208-A5F2624F3F7B}">
      <dgm:prSet/>
      <dgm:spPr/>
      <dgm:t>
        <a:bodyPr/>
        <a:lstStyle/>
        <a:p>
          <a:endParaRPr lang="tr-TR"/>
        </a:p>
      </dgm:t>
    </dgm:pt>
    <dgm:pt modelId="{D46DE86D-E69B-49AD-A978-FA9D3989158F}" type="sibTrans" cxnId="{55225A65-9E25-4FF2-9208-A5F2624F3F7B}">
      <dgm:prSet/>
      <dgm:spPr/>
      <dgm:t>
        <a:bodyPr/>
        <a:lstStyle/>
        <a:p>
          <a:endParaRPr lang="tr-TR"/>
        </a:p>
      </dgm:t>
    </dgm:pt>
    <dgm:pt modelId="{E3ED205B-EBCF-4A92-8AEB-73A5E3019B8A}">
      <dgm:prSet phldrT="[Metin]"/>
      <dgm:spPr/>
      <dgm:t>
        <a:bodyPr/>
        <a:lstStyle/>
        <a:p>
          <a:r>
            <a:rPr lang="tr-TR" dirty="0" smtClean="0"/>
            <a:t>2023 yılında Türkiye’nin Global </a:t>
          </a:r>
          <a:r>
            <a:rPr lang="tr-TR" dirty="0" err="1" smtClean="0"/>
            <a:t>Innovation</a:t>
          </a:r>
          <a:r>
            <a:rPr lang="tr-TR" dirty="0" smtClean="0"/>
            <a:t> </a:t>
          </a:r>
          <a:r>
            <a:rPr lang="tr-TR" dirty="0" err="1" smtClean="0"/>
            <a:t>Index’te</a:t>
          </a:r>
          <a:r>
            <a:rPr lang="tr-TR" dirty="0" smtClean="0"/>
            <a:t> ilk 20 ülke arasında yer alması</a:t>
          </a:r>
          <a:endParaRPr lang="tr-TR" dirty="0"/>
        </a:p>
      </dgm:t>
    </dgm:pt>
    <dgm:pt modelId="{C33E62EA-EE5E-44C5-8908-EAEF43DAC109}" type="parTrans" cxnId="{2E101B41-FC61-4BF4-9929-B3860F10495A}">
      <dgm:prSet/>
      <dgm:spPr/>
      <dgm:t>
        <a:bodyPr/>
        <a:lstStyle/>
        <a:p>
          <a:endParaRPr lang="tr-TR"/>
        </a:p>
      </dgm:t>
    </dgm:pt>
    <dgm:pt modelId="{79C7DA8F-968D-408C-AEC2-DEA74238D76B}" type="sibTrans" cxnId="{2E101B41-FC61-4BF4-9929-B3860F10495A}">
      <dgm:prSet/>
      <dgm:spPr/>
      <dgm:t>
        <a:bodyPr/>
        <a:lstStyle/>
        <a:p>
          <a:endParaRPr lang="tr-TR"/>
        </a:p>
      </dgm:t>
    </dgm:pt>
    <dgm:pt modelId="{E757C31B-9A13-4555-92A3-6382714294ED}">
      <dgm:prSet phldrT="[Metin]"/>
      <dgm:spPr/>
      <dgm:t>
        <a:bodyPr/>
        <a:lstStyle/>
        <a:p>
          <a:r>
            <a:rPr lang="tr-TR" dirty="0" smtClean="0"/>
            <a:t>Taktik</a:t>
          </a:r>
          <a:endParaRPr lang="tr-TR" dirty="0"/>
        </a:p>
      </dgm:t>
    </dgm:pt>
    <dgm:pt modelId="{866765C9-9C5A-48B3-BF3D-82C20B271934}" type="parTrans" cxnId="{21E39E30-184A-4E70-90DA-E032DCD6A592}">
      <dgm:prSet/>
      <dgm:spPr/>
      <dgm:t>
        <a:bodyPr/>
        <a:lstStyle/>
        <a:p>
          <a:endParaRPr lang="tr-TR"/>
        </a:p>
      </dgm:t>
    </dgm:pt>
    <dgm:pt modelId="{7B9622DB-1AC7-47A2-9071-95D06ED52D8E}" type="sibTrans" cxnId="{21E39E30-184A-4E70-90DA-E032DCD6A592}">
      <dgm:prSet/>
      <dgm:spPr/>
      <dgm:t>
        <a:bodyPr/>
        <a:lstStyle/>
        <a:p>
          <a:endParaRPr lang="tr-TR"/>
        </a:p>
      </dgm:t>
    </dgm:pt>
    <dgm:pt modelId="{3F610045-9BF2-419E-9BB6-8F3B18C09F4E}">
      <dgm:prSet phldrT="[Metin]"/>
      <dgm:spPr/>
      <dgm:t>
        <a:bodyPr/>
        <a:lstStyle/>
        <a:p>
          <a:r>
            <a:rPr lang="tr-TR" dirty="0" smtClean="0"/>
            <a:t>Destek programları ile üniversitelerdeki ulusal/uluslararası patent üretkenliğinin artırılması</a:t>
          </a:r>
          <a:endParaRPr lang="tr-TR" dirty="0"/>
        </a:p>
      </dgm:t>
    </dgm:pt>
    <dgm:pt modelId="{1C6FA0C5-193D-4055-8052-985E433B8E3E}" type="parTrans" cxnId="{139BBD45-DADD-4AC3-A31A-3B27A54BECAC}">
      <dgm:prSet/>
      <dgm:spPr/>
      <dgm:t>
        <a:bodyPr/>
        <a:lstStyle/>
        <a:p>
          <a:endParaRPr lang="tr-TR"/>
        </a:p>
      </dgm:t>
    </dgm:pt>
    <dgm:pt modelId="{28794377-A505-46E2-BC6C-A87CA3AACB12}" type="sibTrans" cxnId="{139BBD45-DADD-4AC3-A31A-3B27A54BECAC}">
      <dgm:prSet/>
      <dgm:spPr/>
      <dgm:t>
        <a:bodyPr/>
        <a:lstStyle/>
        <a:p>
          <a:endParaRPr lang="tr-TR"/>
        </a:p>
      </dgm:t>
    </dgm:pt>
    <dgm:pt modelId="{84EE4A2D-8222-4DAE-86EB-6CB8FD8FF226}">
      <dgm:prSet phldrT="[Metin]"/>
      <dgm:spPr/>
      <dgm:t>
        <a:bodyPr/>
        <a:lstStyle/>
        <a:p>
          <a:r>
            <a:rPr lang="tr-TR" dirty="0" err="1" smtClean="0"/>
            <a:t>Operasyonel</a:t>
          </a:r>
          <a:endParaRPr lang="tr-TR" dirty="0"/>
        </a:p>
      </dgm:t>
    </dgm:pt>
    <dgm:pt modelId="{03E7521D-F028-424C-96B1-18C2901A3602}" type="parTrans" cxnId="{082D31E7-B396-407A-8CAF-B47F3CA86E3C}">
      <dgm:prSet/>
      <dgm:spPr/>
      <dgm:t>
        <a:bodyPr/>
        <a:lstStyle/>
        <a:p>
          <a:endParaRPr lang="tr-TR"/>
        </a:p>
      </dgm:t>
    </dgm:pt>
    <dgm:pt modelId="{AF0250FB-E0D5-4180-8AD5-164FD37EC207}" type="sibTrans" cxnId="{082D31E7-B396-407A-8CAF-B47F3CA86E3C}">
      <dgm:prSet/>
      <dgm:spPr/>
      <dgm:t>
        <a:bodyPr/>
        <a:lstStyle/>
        <a:p>
          <a:endParaRPr lang="tr-TR"/>
        </a:p>
      </dgm:t>
    </dgm:pt>
    <dgm:pt modelId="{11EABFCC-9E95-4688-814F-681B2543D6E1}">
      <dgm:prSet phldrT="[Metin]"/>
      <dgm:spPr/>
      <dgm:t>
        <a:bodyPr/>
        <a:lstStyle/>
        <a:p>
          <a:r>
            <a:rPr lang="tr-TR" dirty="0" smtClean="0"/>
            <a:t>Tanıtım ve eğitim faaliyetleri</a:t>
          </a:r>
          <a:endParaRPr lang="tr-TR" dirty="0"/>
        </a:p>
      </dgm:t>
    </dgm:pt>
    <dgm:pt modelId="{0956E1E6-1F6E-482E-86C2-66B466ACC756}" type="parTrans" cxnId="{2C479C5B-5F4E-4D3F-9CFE-D1E34AE94423}">
      <dgm:prSet/>
      <dgm:spPr/>
      <dgm:t>
        <a:bodyPr/>
        <a:lstStyle/>
        <a:p>
          <a:endParaRPr lang="tr-TR"/>
        </a:p>
      </dgm:t>
    </dgm:pt>
    <dgm:pt modelId="{121FA293-AC7D-47A9-92F2-4682C607DB91}" type="sibTrans" cxnId="{2C479C5B-5F4E-4D3F-9CFE-D1E34AE94423}">
      <dgm:prSet/>
      <dgm:spPr/>
      <dgm:t>
        <a:bodyPr/>
        <a:lstStyle/>
        <a:p>
          <a:endParaRPr lang="tr-TR"/>
        </a:p>
      </dgm:t>
    </dgm:pt>
    <dgm:pt modelId="{CD464763-E612-4116-988A-1552744F046C}">
      <dgm:prSet phldrT="[Metin]"/>
      <dgm:spPr/>
      <dgm:t>
        <a:bodyPr/>
        <a:lstStyle/>
        <a:p>
          <a:r>
            <a:rPr lang="tr-TR" dirty="0" smtClean="0"/>
            <a:t>Atölye çalışmaları</a:t>
          </a:r>
          <a:endParaRPr lang="tr-TR" dirty="0"/>
        </a:p>
      </dgm:t>
    </dgm:pt>
    <dgm:pt modelId="{60B55CAA-76BD-444C-9EF8-7A2B44370393}" type="parTrans" cxnId="{F339A916-02F2-4196-A2CE-8813D08AA42C}">
      <dgm:prSet/>
      <dgm:spPr/>
      <dgm:t>
        <a:bodyPr/>
        <a:lstStyle/>
        <a:p>
          <a:endParaRPr lang="tr-TR"/>
        </a:p>
      </dgm:t>
    </dgm:pt>
    <dgm:pt modelId="{569C4868-04B9-4588-AD9D-738F287406A5}" type="sibTrans" cxnId="{F339A916-02F2-4196-A2CE-8813D08AA42C}">
      <dgm:prSet/>
      <dgm:spPr/>
      <dgm:t>
        <a:bodyPr/>
        <a:lstStyle/>
        <a:p>
          <a:endParaRPr lang="tr-TR"/>
        </a:p>
      </dgm:t>
    </dgm:pt>
    <dgm:pt modelId="{C45A4A99-0BF5-4E7E-8645-0E361098E159}">
      <dgm:prSet phldrT="[Metin]"/>
      <dgm:spPr/>
      <dgm:t>
        <a:bodyPr/>
        <a:lstStyle/>
        <a:p>
          <a:r>
            <a:rPr lang="tr-TR" dirty="0" smtClean="0"/>
            <a:t>Proje portföyü takibi</a:t>
          </a:r>
          <a:endParaRPr lang="tr-TR" dirty="0"/>
        </a:p>
      </dgm:t>
    </dgm:pt>
    <dgm:pt modelId="{FBDD8F39-8C85-403C-B537-F11645FF5B93}" type="parTrans" cxnId="{C19B6E2A-7072-45B7-A8AF-30A8EB6CAD45}">
      <dgm:prSet/>
      <dgm:spPr/>
      <dgm:t>
        <a:bodyPr/>
        <a:lstStyle/>
        <a:p>
          <a:endParaRPr lang="tr-TR"/>
        </a:p>
      </dgm:t>
    </dgm:pt>
    <dgm:pt modelId="{0FF763A4-8E6D-4BB7-9D2F-09C3F51BDB4D}" type="sibTrans" cxnId="{C19B6E2A-7072-45B7-A8AF-30A8EB6CAD45}">
      <dgm:prSet/>
      <dgm:spPr/>
      <dgm:t>
        <a:bodyPr/>
        <a:lstStyle/>
        <a:p>
          <a:endParaRPr lang="tr-TR"/>
        </a:p>
      </dgm:t>
    </dgm:pt>
    <dgm:pt modelId="{87639B0D-3898-44E3-86E3-55042CD9F827}">
      <dgm:prSet phldrT="[Metin]"/>
      <dgm:spPr/>
      <dgm:t>
        <a:bodyPr/>
        <a:lstStyle/>
        <a:p>
          <a:r>
            <a:rPr lang="tr-TR" dirty="0" smtClean="0"/>
            <a:t>Buluş bildirimlerin değerlendirilmesi</a:t>
          </a:r>
          <a:endParaRPr lang="tr-TR" dirty="0"/>
        </a:p>
      </dgm:t>
    </dgm:pt>
    <dgm:pt modelId="{14690AB8-CF51-4EB9-BDE1-E53A2178BBBD}" type="parTrans" cxnId="{17368434-684D-4923-80F2-AD9F48584D48}">
      <dgm:prSet/>
      <dgm:spPr/>
      <dgm:t>
        <a:bodyPr/>
        <a:lstStyle/>
        <a:p>
          <a:endParaRPr lang="tr-TR"/>
        </a:p>
      </dgm:t>
    </dgm:pt>
    <dgm:pt modelId="{6FDF5716-D67D-4113-AB3E-E9C28AF0081F}" type="sibTrans" cxnId="{17368434-684D-4923-80F2-AD9F48584D48}">
      <dgm:prSet/>
      <dgm:spPr/>
      <dgm:t>
        <a:bodyPr/>
        <a:lstStyle/>
        <a:p>
          <a:endParaRPr lang="tr-TR"/>
        </a:p>
      </dgm:t>
    </dgm:pt>
    <dgm:pt modelId="{EC389F42-3AA8-462E-A030-5A8D1419D12D}" type="pres">
      <dgm:prSet presAssocID="{BD1DDB9B-65A7-410B-AFB1-E7B80695CC8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0A447D-CBAD-4BDB-892D-A54DF366C9F0}" type="pres">
      <dgm:prSet presAssocID="{EF3C6B77-A1D6-4EB7-9B9A-BC568EC6B829}" presName="circle1" presStyleLbl="node1" presStyleIdx="0" presStyleCnt="3"/>
      <dgm:spPr/>
    </dgm:pt>
    <dgm:pt modelId="{3FA29E33-AA5D-4F2C-AF02-AECBF04291E6}" type="pres">
      <dgm:prSet presAssocID="{EF3C6B77-A1D6-4EB7-9B9A-BC568EC6B829}" presName="space" presStyleCnt="0"/>
      <dgm:spPr/>
    </dgm:pt>
    <dgm:pt modelId="{4B8AA464-E89A-4E47-A5C7-4B191B2E6B36}" type="pres">
      <dgm:prSet presAssocID="{EF3C6B77-A1D6-4EB7-9B9A-BC568EC6B829}" presName="rect1" presStyleLbl="alignAcc1" presStyleIdx="0" presStyleCnt="3"/>
      <dgm:spPr/>
      <dgm:t>
        <a:bodyPr/>
        <a:lstStyle/>
        <a:p>
          <a:endParaRPr lang="tr-TR"/>
        </a:p>
      </dgm:t>
    </dgm:pt>
    <dgm:pt modelId="{B39ECFC2-4DF9-4540-B9DF-AD5A0AA6A789}" type="pres">
      <dgm:prSet presAssocID="{E757C31B-9A13-4555-92A3-6382714294ED}" presName="vertSpace2" presStyleLbl="node1" presStyleIdx="0" presStyleCnt="3"/>
      <dgm:spPr/>
    </dgm:pt>
    <dgm:pt modelId="{991DA7C8-912D-45C3-96E7-B4BAC5882F5C}" type="pres">
      <dgm:prSet presAssocID="{E757C31B-9A13-4555-92A3-6382714294ED}" presName="circle2" presStyleLbl="node1" presStyleIdx="1" presStyleCnt="3"/>
      <dgm:spPr/>
    </dgm:pt>
    <dgm:pt modelId="{376D2301-90F7-474A-9006-5BB4970D8C51}" type="pres">
      <dgm:prSet presAssocID="{E757C31B-9A13-4555-92A3-6382714294ED}" presName="rect2" presStyleLbl="alignAcc1" presStyleIdx="1" presStyleCnt="3"/>
      <dgm:spPr/>
      <dgm:t>
        <a:bodyPr/>
        <a:lstStyle/>
        <a:p>
          <a:endParaRPr lang="tr-TR"/>
        </a:p>
      </dgm:t>
    </dgm:pt>
    <dgm:pt modelId="{41EAD4AA-8A37-481C-8E8D-04C7F0EC5ACA}" type="pres">
      <dgm:prSet presAssocID="{84EE4A2D-8222-4DAE-86EB-6CB8FD8FF226}" presName="vertSpace3" presStyleLbl="node1" presStyleIdx="1" presStyleCnt="3"/>
      <dgm:spPr/>
    </dgm:pt>
    <dgm:pt modelId="{CEE0BEDC-CC5A-4B53-AF36-7F58BB6640A6}" type="pres">
      <dgm:prSet presAssocID="{84EE4A2D-8222-4DAE-86EB-6CB8FD8FF226}" presName="circle3" presStyleLbl="node1" presStyleIdx="2" presStyleCnt="3"/>
      <dgm:spPr/>
    </dgm:pt>
    <dgm:pt modelId="{A29B6B8F-EFCB-4398-AF1F-01CE90D00EBC}" type="pres">
      <dgm:prSet presAssocID="{84EE4A2D-8222-4DAE-86EB-6CB8FD8FF226}" presName="rect3" presStyleLbl="alignAcc1" presStyleIdx="2" presStyleCnt="3"/>
      <dgm:spPr/>
      <dgm:t>
        <a:bodyPr/>
        <a:lstStyle/>
        <a:p>
          <a:endParaRPr lang="tr-TR"/>
        </a:p>
      </dgm:t>
    </dgm:pt>
    <dgm:pt modelId="{384D4EA9-6EF1-4B64-BEF1-A0180732C573}" type="pres">
      <dgm:prSet presAssocID="{EF3C6B77-A1D6-4EB7-9B9A-BC568EC6B82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463FB9-B0CC-4295-968B-5497FA5F537C}" type="pres">
      <dgm:prSet presAssocID="{EF3C6B77-A1D6-4EB7-9B9A-BC568EC6B82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826830-EEBF-4BEB-AC48-EDD22F88B776}" type="pres">
      <dgm:prSet presAssocID="{E757C31B-9A13-4555-92A3-6382714294E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04ACBA-8EFC-4B55-9960-E25A4F15F522}" type="pres">
      <dgm:prSet presAssocID="{E757C31B-9A13-4555-92A3-6382714294E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DEFFF0-6A29-4FBF-98AB-1092D51AD22E}" type="pres">
      <dgm:prSet presAssocID="{84EE4A2D-8222-4DAE-86EB-6CB8FD8FF22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443E95-32E3-4DE8-861A-7F63BE3F70E6}" type="pres">
      <dgm:prSet presAssocID="{84EE4A2D-8222-4DAE-86EB-6CB8FD8FF22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41C858D-0FA7-4748-9435-CA41C5983D6B}" type="presOf" srcId="{BD1DDB9B-65A7-410B-AFB1-E7B80695CC8C}" destId="{EC389F42-3AA8-462E-A030-5A8D1419D12D}" srcOrd="0" destOrd="0" presId="urn:microsoft.com/office/officeart/2005/8/layout/target3"/>
    <dgm:cxn modelId="{2E101B41-FC61-4BF4-9929-B3860F10495A}" srcId="{EF3C6B77-A1D6-4EB7-9B9A-BC568EC6B829}" destId="{E3ED205B-EBCF-4A92-8AEB-73A5E3019B8A}" srcOrd="0" destOrd="0" parTransId="{C33E62EA-EE5E-44C5-8908-EAEF43DAC109}" sibTransId="{79C7DA8F-968D-408C-AEC2-DEA74238D76B}"/>
    <dgm:cxn modelId="{2C479C5B-5F4E-4D3F-9CFE-D1E34AE94423}" srcId="{84EE4A2D-8222-4DAE-86EB-6CB8FD8FF226}" destId="{11EABFCC-9E95-4688-814F-681B2543D6E1}" srcOrd="0" destOrd="0" parTransId="{0956E1E6-1F6E-482E-86C2-66B466ACC756}" sibTransId="{121FA293-AC7D-47A9-92F2-4682C607DB91}"/>
    <dgm:cxn modelId="{C19B6E2A-7072-45B7-A8AF-30A8EB6CAD45}" srcId="{84EE4A2D-8222-4DAE-86EB-6CB8FD8FF226}" destId="{C45A4A99-0BF5-4E7E-8645-0E361098E159}" srcOrd="2" destOrd="0" parTransId="{FBDD8F39-8C85-403C-B537-F11645FF5B93}" sibTransId="{0FF763A4-8E6D-4BB7-9D2F-09C3F51BDB4D}"/>
    <dgm:cxn modelId="{C941ED77-343A-4766-80C9-8900B0AAB646}" type="presOf" srcId="{EF3C6B77-A1D6-4EB7-9B9A-BC568EC6B829}" destId="{384D4EA9-6EF1-4B64-BEF1-A0180732C573}" srcOrd="1" destOrd="0" presId="urn:microsoft.com/office/officeart/2005/8/layout/target3"/>
    <dgm:cxn modelId="{923BADDD-7A6C-45DF-B5C1-EABDFDC7CC40}" type="presOf" srcId="{CD464763-E612-4116-988A-1552744F046C}" destId="{FA443E95-32E3-4DE8-861A-7F63BE3F70E6}" srcOrd="0" destOrd="1" presId="urn:microsoft.com/office/officeart/2005/8/layout/target3"/>
    <dgm:cxn modelId="{55225A65-9E25-4FF2-9208-A5F2624F3F7B}" srcId="{BD1DDB9B-65A7-410B-AFB1-E7B80695CC8C}" destId="{EF3C6B77-A1D6-4EB7-9B9A-BC568EC6B829}" srcOrd="0" destOrd="0" parTransId="{CBAEBE6E-B235-4589-A49D-DE5007056CBE}" sibTransId="{D46DE86D-E69B-49AD-A978-FA9D3989158F}"/>
    <dgm:cxn modelId="{D20221AA-B215-47B4-9CEF-031D11699A2D}" type="presOf" srcId="{E757C31B-9A13-4555-92A3-6382714294ED}" destId="{48826830-EEBF-4BEB-AC48-EDD22F88B776}" srcOrd="1" destOrd="0" presId="urn:microsoft.com/office/officeart/2005/8/layout/target3"/>
    <dgm:cxn modelId="{205216FF-3F7E-4E94-AB0C-912B2A8CD8EB}" type="presOf" srcId="{E3ED205B-EBCF-4A92-8AEB-73A5E3019B8A}" destId="{7A463FB9-B0CC-4295-968B-5497FA5F537C}" srcOrd="0" destOrd="0" presId="urn:microsoft.com/office/officeart/2005/8/layout/target3"/>
    <dgm:cxn modelId="{3E5414E4-78CD-459B-9ADF-F5468571CE5E}" type="presOf" srcId="{3F610045-9BF2-419E-9BB6-8F3B18C09F4E}" destId="{A204ACBA-8EFC-4B55-9960-E25A4F15F522}" srcOrd="0" destOrd="0" presId="urn:microsoft.com/office/officeart/2005/8/layout/target3"/>
    <dgm:cxn modelId="{139BBD45-DADD-4AC3-A31A-3B27A54BECAC}" srcId="{E757C31B-9A13-4555-92A3-6382714294ED}" destId="{3F610045-9BF2-419E-9BB6-8F3B18C09F4E}" srcOrd="0" destOrd="0" parTransId="{1C6FA0C5-193D-4055-8052-985E433B8E3E}" sibTransId="{28794377-A505-46E2-BC6C-A87CA3AACB12}"/>
    <dgm:cxn modelId="{F339A916-02F2-4196-A2CE-8813D08AA42C}" srcId="{84EE4A2D-8222-4DAE-86EB-6CB8FD8FF226}" destId="{CD464763-E612-4116-988A-1552744F046C}" srcOrd="1" destOrd="0" parTransId="{60B55CAA-76BD-444C-9EF8-7A2B44370393}" sibTransId="{569C4868-04B9-4588-AD9D-738F287406A5}"/>
    <dgm:cxn modelId="{21E39E30-184A-4E70-90DA-E032DCD6A592}" srcId="{BD1DDB9B-65A7-410B-AFB1-E7B80695CC8C}" destId="{E757C31B-9A13-4555-92A3-6382714294ED}" srcOrd="1" destOrd="0" parTransId="{866765C9-9C5A-48B3-BF3D-82C20B271934}" sibTransId="{7B9622DB-1AC7-47A2-9071-95D06ED52D8E}"/>
    <dgm:cxn modelId="{2732BD5D-2AF4-49B9-B272-B4B5C4BDB326}" type="presOf" srcId="{EF3C6B77-A1D6-4EB7-9B9A-BC568EC6B829}" destId="{4B8AA464-E89A-4E47-A5C7-4B191B2E6B36}" srcOrd="0" destOrd="0" presId="urn:microsoft.com/office/officeart/2005/8/layout/target3"/>
    <dgm:cxn modelId="{C3F79B63-1E74-4BC2-9DC2-73D1AAB1B5A4}" type="presOf" srcId="{E757C31B-9A13-4555-92A3-6382714294ED}" destId="{376D2301-90F7-474A-9006-5BB4970D8C51}" srcOrd="0" destOrd="0" presId="urn:microsoft.com/office/officeart/2005/8/layout/target3"/>
    <dgm:cxn modelId="{3FB60FB8-11BD-4B74-9872-F5B36BE94938}" type="presOf" srcId="{87639B0D-3898-44E3-86E3-55042CD9F827}" destId="{FA443E95-32E3-4DE8-861A-7F63BE3F70E6}" srcOrd="0" destOrd="3" presId="urn:microsoft.com/office/officeart/2005/8/layout/target3"/>
    <dgm:cxn modelId="{082D31E7-B396-407A-8CAF-B47F3CA86E3C}" srcId="{BD1DDB9B-65A7-410B-AFB1-E7B80695CC8C}" destId="{84EE4A2D-8222-4DAE-86EB-6CB8FD8FF226}" srcOrd="2" destOrd="0" parTransId="{03E7521D-F028-424C-96B1-18C2901A3602}" sibTransId="{AF0250FB-E0D5-4180-8AD5-164FD37EC207}"/>
    <dgm:cxn modelId="{A3463FC4-2280-4B67-97AC-33B51C69C045}" type="presOf" srcId="{84EE4A2D-8222-4DAE-86EB-6CB8FD8FF226}" destId="{A29B6B8F-EFCB-4398-AF1F-01CE90D00EBC}" srcOrd="0" destOrd="0" presId="urn:microsoft.com/office/officeart/2005/8/layout/target3"/>
    <dgm:cxn modelId="{17368434-684D-4923-80F2-AD9F48584D48}" srcId="{84EE4A2D-8222-4DAE-86EB-6CB8FD8FF226}" destId="{87639B0D-3898-44E3-86E3-55042CD9F827}" srcOrd="3" destOrd="0" parTransId="{14690AB8-CF51-4EB9-BDE1-E53A2178BBBD}" sibTransId="{6FDF5716-D67D-4113-AB3E-E9C28AF0081F}"/>
    <dgm:cxn modelId="{05ED0324-5CF5-43DE-B81C-76C6D2803B3B}" type="presOf" srcId="{C45A4A99-0BF5-4E7E-8645-0E361098E159}" destId="{FA443E95-32E3-4DE8-861A-7F63BE3F70E6}" srcOrd="0" destOrd="2" presId="urn:microsoft.com/office/officeart/2005/8/layout/target3"/>
    <dgm:cxn modelId="{DEACD300-C80E-4379-9D3B-D19669EE9266}" type="presOf" srcId="{11EABFCC-9E95-4688-814F-681B2543D6E1}" destId="{FA443E95-32E3-4DE8-861A-7F63BE3F70E6}" srcOrd="0" destOrd="0" presId="urn:microsoft.com/office/officeart/2005/8/layout/target3"/>
    <dgm:cxn modelId="{389BABFD-ECBC-451B-A9D3-E75F3FE95E2B}" type="presOf" srcId="{84EE4A2D-8222-4DAE-86EB-6CB8FD8FF226}" destId="{BCDEFFF0-6A29-4FBF-98AB-1092D51AD22E}" srcOrd="1" destOrd="0" presId="urn:microsoft.com/office/officeart/2005/8/layout/target3"/>
    <dgm:cxn modelId="{33BEF970-9AA2-4F64-9CEF-66B3559D6925}" type="presParOf" srcId="{EC389F42-3AA8-462E-A030-5A8D1419D12D}" destId="{7E0A447D-CBAD-4BDB-892D-A54DF366C9F0}" srcOrd="0" destOrd="0" presId="urn:microsoft.com/office/officeart/2005/8/layout/target3"/>
    <dgm:cxn modelId="{435B76E9-E9E0-472A-BD9A-16F111C0BA67}" type="presParOf" srcId="{EC389F42-3AA8-462E-A030-5A8D1419D12D}" destId="{3FA29E33-AA5D-4F2C-AF02-AECBF04291E6}" srcOrd="1" destOrd="0" presId="urn:microsoft.com/office/officeart/2005/8/layout/target3"/>
    <dgm:cxn modelId="{BD83C9F7-3491-4D6F-9853-B05D8D166F08}" type="presParOf" srcId="{EC389F42-3AA8-462E-A030-5A8D1419D12D}" destId="{4B8AA464-E89A-4E47-A5C7-4B191B2E6B36}" srcOrd="2" destOrd="0" presId="urn:microsoft.com/office/officeart/2005/8/layout/target3"/>
    <dgm:cxn modelId="{73FACA0D-875F-46D0-9E05-268FFB2BB930}" type="presParOf" srcId="{EC389F42-3AA8-462E-A030-5A8D1419D12D}" destId="{B39ECFC2-4DF9-4540-B9DF-AD5A0AA6A789}" srcOrd="3" destOrd="0" presId="urn:microsoft.com/office/officeart/2005/8/layout/target3"/>
    <dgm:cxn modelId="{752DE419-3A43-41F0-9C7D-0E1F88B70EFB}" type="presParOf" srcId="{EC389F42-3AA8-462E-A030-5A8D1419D12D}" destId="{991DA7C8-912D-45C3-96E7-B4BAC5882F5C}" srcOrd="4" destOrd="0" presId="urn:microsoft.com/office/officeart/2005/8/layout/target3"/>
    <dgm:cxn modelId="{04D222A1-423C-475D-BE5B-F548546C2F77}" type="presParOf" srcId="{EC389F42-3AA8-462E-A030-5A8D1419D12D}" destId="{376D2301-90F7-474A-9006-5BB4970D8C51}" srcOrd="5" destOrd="0" presId="urn:microsoft.com/office/officeart/2005/8/layout/target3"/>
    <dgm:cxn modelId="{420418B1-CC72-41BD-84B1-EB64841686AB}" type="presParOf" srcId="{EC389F42-3AA8-462E-A030-5A8D1419D12D}" destId="{41EAD4AA-8A37-481C-8E8D-04C7F0EC5ACA}" srcOrd="6" destOrd="0" presId="urn:microsoft.com/office/officeart/2005/8/layout/target3"/>
    <dgm:cxn modelId="{817D687F-ECCB-48AD-B7AD-5E31F56CD8DA}" type="presParOf" srcId="{EC389F42-3AA8-462E-A030-5A8D1419D12D}" destId="{CEE0BEDC-CC5A-4B53-AF36-7F58BB6640A6}" srcOrd="7" destOrd="0" presId="urn:microsoft.com/office/officeart/2005/8/layout/target3"/>
    <dgm:cxn modelId="{7E393E92-089B-43ED-9956-C328A066AD6B}" type="presParOf" srcId="{EC389F42-3AA8-462E-A030-5A8D1419D12D}" destId="{A29B6B8F-EFCB-4398-AF1F-01CE90D00EBC}" srcOrd="8" destOrd="0" presId="urn:microsoft.com/office/officeart/2005/8/layout/target3"/>
    <dgm:cxn modelId="{D1834F1C-1E9F-4443-99B9-50DE071D78A7}" type="presParOf" srcId="{EC389F42-3AA8-462E-A030-5A8D1419D12D}" destId="{384D4EA9-6EF1-4B64-BEF1-A0180732C573}" srcOrd="9" destOrd="0" presId="urn:microsoft.com/office/officeart/2005/8/layout/target3"/>
    <dgm:cxn modelId="{65C15C39-27F7-43E7-93E1-12C7EBCE8C3F}" type="presParOf" srcId="{EC389F42-3AA8-462E-A030-5A8D1419D12D}" destId="{7A463FB9-B0CC-4295-968B-5497FA5F537C}" srcOrd="10" destOrd="0" presId="urn:microsoft.com/office/officeart/2005/8/layout/target3"/>
    <dgm:cxn modelId="{8EEBC0C7-48F1-488D-8E89-037BE4AE6F01}" type="presParOf" srcId="{EC389F42-3AA8-462E-A030-5A8D1419D12D}" destId="{48826830-EEBF-4BEB-AC48-EDD22F88B776}" srcOrd="11" destOrd="0" presId="urn:microsoft.com/office/officeart/2005/8/layout/target3"/>
    <dgm:cxn modelId="{74370D9F-57DB-4635-BC2C-4DD4F034A4E2}" type="presParOf" srcId="{EC389F42-3AA8-462E-A030-5A8D1419D12D}" destId="{A204ACBA-8EFC-4B55-9960-E25A4F15F522}" srcOrd="12" destOrd="0" presId="urn:microsoft.com/office/officeart/2005/8/layout/target3"/>
    <dgm:cxn modelId="{4D430DF0-B711-47F1-B8A7-D97877BF4365}" type="presParOf" srcId="{EC389F42-3AA8-462E-A030-5A8D1419D12D}" destId="{BCDEFFF0-6A29-4FBF-98AB-1092D51AD22E}" srcOrd="13" destOrd="0" presId="urn:microsoft.com/office/officeart/2005/8/layout/target3"/>
    <dgm:cxn modelId="{990E1CD0-9336-44B4-82C8-53D9FBA8E7D2}" type="presParOf" srcId="{EC389F42-3AA8-462E-A030-5A8D1419D12D}" destId="{FA443E95-32E3-4DE8-861A-7F63BE3F70E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F4074-F789-4AB9-AF82-B2E9487EF33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291517-83C6-499B-B62A-C74C0AF031CC}">
      <dgm:prSet phldrT="[Metin]"/>
      <dgm:spPr/>
      <dgm:t>
        <a:bodyPr/>
        <a:lstStyle/>
        <a:p>
          <a:r>
            <a:rPr lang="tr-TR" dirty="0" smtClean="0"/>
            <a:t>Hedef Belirleme</a:t>
          </a:r>
          <a:endParaRPr lang="tr-TR" dirty="0"/>
        </a:p>
      </dgm:t>
    </dgm:pt>
    <dgm:pt modelId="{80DE1D5D-AD07-4C78-A043-1DD568232C8F}" type="parTrans" cxnId="{1250BE4A-E5B8-4A59-9EE5-DA468554DF83}">
      <dgm:prSet/>
      <dgm:spPr/>
      <dgm:t>
        <a:bodyPr/>
        <a:lstStyle/>
        <a:p>
          <a:endParaRPr lang="tr-TR"/>
        </a:p>
      </dgm:t>
    </dgm:pt>
    <dgm:pt modelId="{A04B1A90-C48E-4D30-975D-79002922C3F8}" type="sibTrans" cxnId="{1250BE4A-E5B8-4A59-9EE5-DA468554DF83}">
      <dgm:prSet/>
      <dgm:spPr/>
      <dgm:t>
        <a:bodyPr/>
        <a:lstStyle/>
        <a:p>
          <a:endParaRPr lang="tr-TR"/>
        </a:p>
      </dgm:t>
    </dgm:pt>
    <dgm:pt modelId="{B9F09605-7428-4D2C-8458-CD48BD32A4E5}">
      <dgm:prSet phldrT="[Metin]"/>
      <dgm:spPr/>
      <dgm:t>
        <a:bodyPr/>
        <a:lstStyle/>
        <a:p>
          <a:r>
            <a:rPr lang="tr-TR" dirty="0" err="1" smtClean="0"/>
            <a:t>TTO’lar</a:t>
          </a:r>
          <a:r>
            <a:rPr lang="tr-TR" dirty="0" smtClean="0"/>
            <a:t> 14 performans göstergesinde hedef önerilerini gönderir</a:t>
          </a:r>
          <a:endParaRPr lang="tr-TR" dirty="0"/>
        </a:p>
      </dgm:t>
    </dgm:pt>
    <dgm:pt modelId="{8F07F55A-794E-497A-8921-0E4B8AB3CB4F}" type="parTrans" cxnId="{F451EC08-7F17-4E74-811A-8E80D66C80B5}">
      <dgm:prSet/>
      <dgm:spPr/>
      <dgm:t>
        <a:bodyPr/>
        <a:lstStyle/>
        <a:p>
          <a:endParaRPr lang="tr-TR"/>
        </a:p>
      </dgm:t>
    </dgm:pt>
    <dgm:pt modelId="{019B02BA-0176-44F3-82A4-6B8773F0AC24}" type="sibTrans" cxnId="{F451EC08-7F17-4E74-811A-8E80D66C80B5}">
      <dgm:prSet/>
      <dgm:spPr/>
      <dgm:t>
        <a:bodyPr/>
        <a:lstStyle/>
        <a:p>
          <a:endParaRPr lang="tr-TR"/>
        </a:p>
      </dgm:t>
    </dgm:pt>
    <dgm:pt modelId="{902E7E06-E3B1-4716-9911-9C66C3C4E1C1}">
      <dgm:prSet phldrT="[Metin]"/>
      <dgm:spPr/>
      <dgm:t>
        <a:bodyPr/>
        <a:lstStyle/>
        <a:p>
          <a:r>
            <a:rPr lang="tr-TR" dirty="0" err="1" smtClean="0"/>
            <a:t>Ağırlıklandırma</a:t>
          </a:r>
          <a:endParaRPr lang="tr-TR" dirty="0"/>
        </a:p>
      </dgm:t>
    </dgm:pt>
    <dgm:pt modelId="{D9431F79-7BF3-4BB2-8387-A3108B6939E3}" type="parTrans" cxnId="{9F7E2630-49BF-4035-8806-95A7043CE23B}">
      <dgm:prSet/>
      <dgm:spPr/>
      <dgm:t>
        <a:bodyPr/>
        <a:lstStyle/>
        <a:p>
          <a:endParaRPr lang="tr-TR"/>
        </a:p>
      </dgm:t>
    </dgm:pt>
    <dgm:pt modelId="{47AFDCDF-4424-4DF6-B1A0-8E8E15ABC535}" type="sibTrans" cxnId="{9F7E2630-49BF-4035-8806-95A7043CE23B}">
      <dgm:prSet/>
      <dgm:spPr/>
      <dgm:t>
        <a:bodyPr/>
        <a:lstStyle/>
        <a:p>
          <a:endParaRPr lang="tr-TR"/>
        </a:p>
      </dgm:t>
    </dgm:pt>
    <dgm:pt modelId="{82ED9997-D141-4500-8D79-F597103A6D63}">
      <dgm:prSet phldrT="[Metin]"/>
      <dgm:spPr/>
      <dgm:t>
        <a:bodyPr/>
        <a:lstStyle/>
        <a:p>
          <a:r>
            <a:rPr lang="tr-TR" dirty="0" smtClean="0"/>
            <a:t>Sunulan hedefler, üniversitenin yapısı, </a:t>
          </a:r>
          <a:r>
            <a:rPr lang="tr-TR" dirty="0" err="1" smtClean="0"/>
            <a:t>TO’nun</a:t>
          </a:r>
          <a:r>
            <a:rPr lang="tr-TR" dirty="0" smtClean="0"/>
            <a:t> geçmiş performansı vb. dikkate alınarak hedefler değerlendirilir</a:t>
          </a:r>
          <a:endParaRPr lang="tr-TR" dirty="0"/>
        </a:p>
      </dgm:t>
    </dgm:pt>
    <dgm:pt modelId="{320FC249-906B-4759-BED0-6048BA611C7D}" type="parTrans" cxnId="{A4A72FF8-82BA-4423-B255-546FB276E784}">
      <dgm:prSet/>
      <dgm:spPr/>
      <dgm:t>
        <a:bodyPr/>
        <a:lstStyle/>
        <a:p>
          <a:endParaRPr lang="tr-TR"/>
        </a:p>
      </dgm:t>
    </dgm:pt>
    <dgm:pt modelId="{2190A7DE-B281-4C93-882F-AF34B3F17D1B}" type="sibTrans" cxnId="{A4A72FF8-82BA-4423-B255-546FB276E784}">
      <dgm:prSet/>
      <dgm:spPr/>
      <dgm:t>
        <a:bodyPr/>
        <a:lstStyle/>
        <a:p>
          <a:endParaRPr lang="tr-TR"/>
        </a:p>
      </dgm:t>
    </dgm:pt>
    <dgm:pt modelId="{C25EC8B3-69A7-49E1-A925-2E66320BB354}">
      <dgm:prSet phldrT="[Metin]"/>
      <dgm:spPr/>
      <dgm:t>
        <a:bodyPr/>
        <a:lstStyle/>
        <a:p>
          <a:r>
            <a:rPr lang="tr-TR" dirty="0" smtClean="0"/>
            <a:t>Her üniversite için </a:t>
          </a:r>
          <a:r>
            <a:rPr lang="tr-TR" dirty="0" err="1" smtClean="0"/>
            <a:t>PG’ler</a:t>
          </a:r>
          <a:r>
            <a:rPr lang="tr-TR" dirty="0" smtClean="0"/>
            <a:t> </a:t>
          </a:r>
          <a:r>
            <a:rPr lang="tr-TR" dirty="0" err="1" smtClean="0"/>
            <a:t>ağırlıklandırılır</a:t>
          </a:r>
          <a:endParaRPr lang="tr-TR" dirty="0"/>
        </a:p>
      </dgm:t>
    </dgm:pt>
    <dgm:pt modelId="{2590C21E-9C59-4AC0-B79E-1E22832F7547}" type="parTrans" cxnId="{AF1A3BD7-EA65-4639-B122-705EE9AC88A4}">
      <dgm:prSet/>
      <dgm:spPr/>
      <dgm:t>
        <a:bodyPr/>
        <a:lstStyle/>
        <a:p>
          <a:endParaRPr lang="tr-TR"/>
        </a:p>
      </dgm:t>
    </dgm:pt>
    <dgm:pt modelId="{A922A5DC-8E05-46DE-B0E2-1D231A1B6C4C}" type="sibTrans" cxnId="{AF1A3BD7-EA65-4639-B122-705EE9AC88A4}">
      <dgm:prSet/>
      <dgm:spPr/>
      <dgm:t>
        <a:bodyPr/>
        <a:lstStyle/>
        <a:p>
          <a:endParaRPr lang="tr-TR"/>
        </a:p>
      </dgm:t>
    </dgm:pt>
    <dgm:pt modelId="{311E1CF7-298F-413C-80F8-AEAE285286B9}">
      <dgm:prSet phldrT="[Metin]"/>
      <dgm:spPr/>
      <dgm:t>
        <a:bodyPr/>
        <a:lstStyle/>
        <a:p>
          <a:r>
            <a:rPr lang="tr-TR" dirty="0" smtClean="0"/>
            <a:t>İzleme</a:t>
          </a:r>
          <a:endParaRPr lang="tr-TR" dirty="0"/>
        </a:p>
      </dgm:t>
    </dgm:pt>
    <dgm:pt modelId="{514BECFF-42D8-4CEA-9020-9E420BB89AFA}" type="parTrans" cxnId="{6F76B989-08D9-41BB-98B9-2265C4CBC2A2}">
      <dgm:prSet/>
      <dgm:spPr/>
      <dgm:t>
        <a:bodyPr/>
        <a:lstStyle/>
        <a:p>
          <a:endParaRPr lang="tr-TR"/>
        </a:p>
      </dgm:t>
    </dgm:pt>
    <dgm:pt modelId="{F1F23770-0625-4326-B8CA-A0AF772CBCE2}" type="sibTrans" cxnId="{6F76B989-08D9-41BB-98B9-2265C4CBC2A2}">
      <dgm:prSet/>
      <dgm:spPr/>
      <dgm:t>
        <a:bodyPr/>
        <a:lstStyle/>
        <a:p>
          <a:endParaRPr lang="tr-TR"/>
        </a:p>
      </dgm:t>
    </dgm:pt>
    <dgm:pt modelId="{1DD19C15-99A5-47C3-9E78-519C70EFFF49}">
      <dgm:prSet phldrT="[Metin]"/>
      <dgm:spPr/>
      <dgm:t>
        <a:bodyPr/>
        <a:lstStyle/>
        <a:p>
          <a:r>
            <a:rPr lang="tr-TR" dirty="0" smtClean="0"/>
            <a:t>Her TTO, faaliyet yılının başında performans hedeflerini ve bunların nasıl değerlendirileceğini bilir</a:t>
          </a:r>
          <a:endParaRPr lang="tr-TR" dirty="0"/>
        </a:p>
      </dgm:t>
    </dgm:pt>
    <dgm:pt modelId="{BB211A47-E765-44D6-8FB6-B4BD6EC2E9F2}" type="parTrans" cxnId="{1A81E522-9690-48DA-A2CD-1231B6C4E867}">
      <dgm:prSet/>
      <dgm:spPr/>
      <dgm:t>
        <a:bodyPr/>
        <a:lstStyle/>
        <a:p>
          <a:endParaRPr lang="tr-TR"/>
        </a:p>
      </dgm:t>
    </dgm:pt>
    <dgm:pt modelId="{BB5DE040-D60E-4183-8874-F073EF411D70}" type="sibTrans" cxnId="{1A81E522-9690-48DA-A2CD-1231B6C4E867}">
      <dgm:prSet/>
      <dgm:spPr/>
      <dgm:t>
        <a:bodyPr/>
        <a:lstStyle/>
        <a:p>
          <a:endParaRPr lang="tr-TR"/>
        </a:p>
      </dgm:t>
    </dgm:pt>
    <dgm:pt modelId="{451060A3-166F-41EC-B4C1-A9EE52A409BA}">
      <dgm:prSet phldrT="[Metin]"/>
      <dgm:spPr/>
      <dgm:t>
        <a:bodyPr/>
        <a:lstStyle/>
        <a:p>
          <a:r>
            <a:rPr lang="tr-TR" dirty="0" smtClean="0"/>
            <a:t>İzleme süreci nesnel olarak ölçülebilir performans göstergelerindeki gerçekleşmelere göre yapılır</a:t>
          </a:r>
          <a:endParaRPr lang="tr-TR" dirty="0"/>
        </a:p>
      </dgm:t>
    </dgm:pt>
    <dgm:pt modelId="{FE7E58ED-5A76-4094-ACD5-122DEFAB30D8}" type="parTrans" cxnId="{3453E7FD-8D31-4C44-8F62-344A0B41592B}">
      <dgm:prSet/>
      <dgm:spPr/>
      <dgm:t>
        <a:bodyPr/>
        <a:lstStyle/>
        <a:p>
          <a:endParaRPr lang="tr-TR"/>
        </a:p>
      </dgm:t>
    </dgm:pt>
    <dgm:pt modelId="{0B18972C-F9D4-4B52-87CB-7C3EF9D3820E}" type="sibTrans" cxnId="{3453E7FD-8D31-4C44-8F62-344A0B41592B}">
      <dgm:prSet/>
      <dgm:spPr/>
      <dgm:t>
        <a:bodyPr/>
        <a:lstStyle/>
        <a:p>
          <a:endParaRPr lang="tr-TR"/>
        </a:p>
      </dgm:t>
    </dgm:pt>
    <dgm:pt modelId="{B1C45BFE-C25D-47F3-8A10-3F4A4291635F}" type="pres">
      <dgm:prSet presAssocID="{E7BF4074-F789-4AB9-AF82-B2E9487EF33B}" presName="Name0" presStyleCnt="0">
        <dgm:presLayoutVars>
          <dgm:dir/>
          <dgm:animLvl val="lvl"/>
          <dgm:resizeHandles val="exact"/>
        </dgm:presLayoutVars>
      </dgm:prSet>
      <dgm:spPr/>
    </dgm:pt>
    <dgm:pt modelId="{74AF6E6B-ECCA-4053-B1A5-F3AC22CC2670}" type="pres">
      <dgm:prSet presAssocID="{E7BF4074-F789-4AB9-AF82-B2E9487EF33B}" presName="tSp" presStyleCnt="0"/>
      <dgm:spPr/>
    </dgm:pt>
    <dgm:pt modelId="{8CE88E3E-CDBD-46C9-B70F-812F33D016B6}" type="pres">
      <dgm:prSet presAssocID="{E7BF4074-F789-4AB9-AF82-B2E9487EF33B}" presName="bSp" presStyleCnt="0"/>
      <dgm:spPr/>
    </dgm:pt>
    <dgm:pt modelId="{93A20936-C756-4389-893D-820ACABAF545}" type="pres">
      <dgm:prSet presAssocID="{E7BF4074-F789-4AB9-AF82-B2E9487EF33B}" presName="process" presStyleCnt="0"/>
      <dgm:spPr/>
    </dgm:pt>
    <dgm:pt modelId="{0634F3E8-A5E0-468B-8B3E-593DF47093D6}" type="pres">
      <dgm:prSet presAssocID="{73291517-83C6-499B-B62A-C74C0AF031CC}" presName="composite1" presStyleCnt="0"/>
      <dgm:spPr/>
    </dgm:pt>
    <dgm:pt modelId="{A607ADC6-F224-40DB-97F3-C1B8FACDE2D2}" type="pres">
      <dgm:prSet presAssocID="{73291517-83C6-499B-B62A-C74C0AF031CC}" presName="dummyNode1" presStyleLbl="node1" presStyleIdx="0" presStyleCnt="3"/>
      <dgm:spPr/>
    </dgm:pt>
    <dgm:pt modelId="{4C43F2B7-C82A-4E17-A78B-829E8FC58B81}" type="pres">
      <dgm:prSet presAssocID="{73291517-83C6-499B-B62A-C74C0AF031C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D6736D-9010-4825-9485-2069F114DBD7}" type="pres">
      <dgm:prSet presAssocID="{73291517-83C6-499B-B62A-C74C0AF031C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F0CBA9-5417-4581-BE82-C3F422A86B80}" type="pres">
      <dgm:prSet presAssocID="{73291517-83C6-499B-B62A-C74C0AF031C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3EF23E-DD14-4E8F-8602-E614E50F254C}" type="pres">
      <dgm:prSet presAssocID="{73291517-83C6-499B-B62A-C74C0AF031CC}" presName="connSite1" presStyleCnt="0"/>
      <dgm:spPr/>
    </dgm:pt>
    <dgm:pt modelId="{2237F04B-645E-4FAE-83D8-AF62D1DF8D80}" type="pres">
      <dgm:prSet presAssocID="{A04B1A90-C48E-4D30-975D-79002922C3F8}" presName="Name9" presStyleLbl="sibTrans2D1" presStyleIdx="0" presStyleCnt="2"/>
      <dgm:spPr/>
    </dgm:pt>
    <dgm:pt modelId="{626CB7A4-BB28-4D26-BC58-797CEDB9752E}" type="pres">
      <dgm:prSet presAssocID="{902E7E06-E3B1-4716-9911-9C66C3C4E1C1}" presName="composite2" presStyleCnt="0"/>
      <dgm:spPr/>
    </dgm:pt>
    <dgm:pt modelId="{48A03367-1BCA-4B42-8494-86ADD067B9A0}" type="pres">
      <dgm:prSet presAssocID="{902E7E06-E3B1-4716-9911-9C66C3C4E1C1}" presName="dummyNode2" presStyleLbl="node1" presStyleIdx="0" presStyleCnt="3"/>
      <dgm:spPr/>
    </dgm:pt>
    <dgm:pt modelId="{AAEF8D67-0E07-49E2-B44C-78511949FD4E}" type="pres">
      <dgm:prSet presAssocID="{902E7E06-E3B1-4716-9911-9C66C3C4E1C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3FB465-E8E2-43DB-809A-23F55BBE6E2C}" type="pres">
      <dgm:prSet presAssocID="{902E7E06-E3B1-4716-9911-9C66C3C4E1C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8BDED9-E91F-49DB-BC66-FE853483A41F}" type="pres">
      <dgm:prSet presAssocID="{902E7E06-E3B1-4716-9911-9C66C3C4E1C1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A1B44212-BE75-4BC9-AE86-11F9C1D76540}" type="pres">
      <dgm:prSet presAssocID="{902E7E06-E3B1-4716-9911-9C66C3C4E1C1}" presName="connSite2" presStyleCnt="0"/>
      <dgm:spPr/>
    </dgm:pt>
    <dgm:pt modelId="{653D36B8-DAAB-4CB1-AEE4-D712A771190B}" type="pres">
      <dgm:prSet presAssocID="{47AFDCDF-4424-4DF6-B1A0-8E8E15ABC535}" presName="Name18" presStyleLbl="sibTrans2D1" presStyleIdx="1" presStyleCnt="2"/>
      <dgm:spPr/>
    </dgm:pt>
    <dgm:pt modelId="{E1EFC52F-D1D6-4C07-AC19-8B7F7F97C86F}" type="pres">
      <dgm:prSet presAssocID="{311E1CF7-298F-413C-80F8-AEAE285286B9}" presName="composite1" presStyleCnt="0"/>
      <dgm:spPr/>
    </dgm:pt>
    <dgm:pt modelId="{FBB5102B-BA4F-42B1-BD1E-71457927BAE6}" type="pres">
      <dgm:prSet presAssocID="{311E1CF7-298F-413C-80F8-AEAE285286B9}" presName="dummyNode1" presStyleLbl="node1" presStyleIdx="1" presStyleCnt="3"/>
      <dgm:spPr/>
    </dgm:pt>
    <dgm:pt modelId="{E5ED90A3-3A76-4478-A32F-52A63D3F57FB}" type="pres">
      <dgm:prSet presAssocID="{311E1CF7-298F-413C-80F8-AEAE285286B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D41C93-DCEB-4413-A0F1-3F53A57AF09C}" type="pres">
      <dgm:prSet presAssocID="{311E1CF7-298F-413C-80F8-AEAE285286B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9E4216-E792-4268-8618-AF0101F9BF63}" type="pres">
      <dgm:prSet presAssocID="{311E1CF7-298F-413C-80F8-AEAE285286B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1B239C3-B8AC-41FF-82BB-205E2A604DB4}" type="pres">
      <dgm:prSet presAssocID="{311E1CF7-298F-413C-80F8-AEAE285286B9}" presName="connSite1" presStyleCnt="0"/>
      <dgm:spPr/>
    </dgm:pt>
  </dgm:ptLst>
  <dgm:cxnLst>
    <dgm:cxn modelId="{0EA3BC3B-AA02-4D86-B7E4-3BF3F857DB18}" type="presOf" srcId="{C25EC8B3-69A7-49E1-A925-2E66320BB354}" destId="{DA3FB465-E8E2-43DB-809A-23F55BBE6E2C}" srcOrd="1" destOrd="1" presId="urn:microsoft.com/office/officeart/2005/8/layout/hProcess4"/>
    <dgm:cxn modelId="{96D06F21-C469-43FA-AA2F-D5FFE970F7EB}" type="presOf" srcId="{E7BF4074-F789-4AB9-AF82-B2E9487EF33B}" destId="{B1C45BFE-C25D-47F3-8A10-3F4A4291635F}" srcOrd="0" destOrd="0" presId="urn:microsoft.com/office/officeart/2005/8/layout/hProcess4"/>
    <dgm:cxn modelId="{BE358D9B-FFFB-4427-B2AB-2C44B1ABA5F3}" type="presOf" srcId="{1DD19C15-99A5-47C3-9E78-519C70EFFF49}" destId="{9CD41C93-DCEB-4413-A0F1-3F53A57AF09C}" srcOrd="1" destOrd="0" presId="urn:microsoft.com/office/officeart/2005/8/layout/hProcess4"/>
    <dgm:cxn modelId="{8067BC16-6913-47AB-814C-DA2491C7896A}" type="presOf" srcId="{A04B1A90-C48E-4D30-975D-79002922C3F8}" destId="{2237F04B-645E-4FAE-83D8-AF62D1DF8D80}" srcOrd="0" destOrd="0" presId="urn:microsoft.com/office/officeart/2005/8/layout/hProcess4"/>
    <dgm:cxn modelId="{E0FC0524-12C7-4C70-9076-BE5F2EFB4236}" type="presOf" srcId="{451060A3-166F-41EC-B4C1-A9EE52A409BA}" destId="{E5ED90A3-3A76-4478-A32F-52A63D3F57FB}" srcOrd="0" destOrd="1" presId="urn:microsoft.com/office/officeart/2005/8/layout/hProcess4"/>
    <dgm:cxn modelId="{1250BE4A-E5B8-4A59-9EE5-DA468554DF83}" srcId="{E7BF4074-F789-4AB9-AF82-B2E9487EF33B}" destId="{73291517-83C6-499B-B62A-C74C0AF031CC}" srcOrd="0" destOrd="0" parTransId="{80DE1D5D-AD07-4C78-A043-1DD568232C8F}" sibTransId="{A04B1A90-C48E-4D30-975D-79002922C3F8}"/>
    <dgm:cxn modelId="{0663C584-FEBC-4328-A0C7-3CF94EA375FA}" type="presOf" srcId="{82ED9997-D141-4500-8D79-F597103A6D63}" destId="{DA3FB465-E8E2-43DB-809A-23F55BBE6E2C}" srcOrd="1" destOrd="0" presId="urn:microsoft.com/office/officeart/2005/8/layout/hProcess4"/>
    <dgm:cxn modelId="{68610937-070E-4D8F-9899-D9F4A7FC2D77}" type="presOf" srcId="{B9F09605-7428-4D2C-8458-CD48BD32A4E5}" destId="{4DD6736D-9010-4825-9485-2069F114DBD7}" srcOrd="1" destOrd="0" presId="urn:microsoft.com/office/officeart/2005/8/layout/hProcess4"/>
    <dgm:cxn modelId="{AE194B39-1B2B-4F6D-9F3E-5472E8D6ABB9}" type="presOf" srcId="{73291517-83C6-499B-B62A-C74C0AF031CC}" destId="{2AF0CBA9-5417-4581-BE82-C3F422A86B80}" srcOrd="0" destOrd="0" presId="urn:microsoft.com/office/officeart/2005/8/layout/hProcess4"/>
    <dgm:cxn modelId="{3453E7FD-8D31-4C44-8F62-344A0B41592B}" srcId="{311E1CF7-298F-413C-80F8-AEAE285286B9}" destId="{451060A3-166F-41EC-B4C1-A9EE52A409BA}" srcOrd="1" destOrd="0" parTransId="{FE7E58ED-5A76-4094-ACD5-122DEFAB30D8}" sibTransId="{0B18972C-F9D4-4B52-87CB-7C3EF9D3820E}"/>
    <dgm:cxn modelId="{B3A1A6D1-FC2D-4560-BA9C-CE583F33B6D0}" type="presOf" srcId="{82ED9997-D141-4500-8D79-F597103A6D63}" destId="{AAEF8D67-0E07-49E2-B44C-78511949FD4E}" srcOrd="0" destOrd="0" presId="urn:microsoft.com/office/officeart/2005/8/layout/hProcess4"/>
    <dgm:cxn modelId="{6F76B989-08D9-41BB-98B9-2265C4CBC2A2}" srcId="{E7BF4074-F789-4AB9-AF82-B2E9487EF33B}" destId="{311E1CF7-298F-413C-80F8-AEAE285286B9}" srcOrd="2" destOrd="0" parTransId="{514BECFF-42D8-4CEA-9020-9E420BB89AFA}" sibTransId="{F1F23770-0625-4326-B8CA-A0AF772CBCE2}"/>
    <dgm:cxn modelId="{C1F2244C-16AD-4BA0-B4AC-96240A85758E}" type="presOf" srcId="{B9F09605-7428-4D2C-8458-CD48BD32A4E5}" destId="{4C43F2B7-C82A-4E17-A78B-829E8FC58B81}" srcOrd="0" destOrd="0" presId="urn:microsoft.com/office/officeart/2005/8/layout/hProcess4"/>
    <dgm:cxn modelId="{DC0AD459-6F51-42C7-86B2-BA9DFD1D15B4}" type="presOf" srcId="{902E7E06-E3B1-4716-9911-9C66C3C4E1C1}" destId="{BE8BDED9-E91F-49DB-BC66-FE853483A41F}" srcOrd="0" destOrd="0" presId="urn:microsoft.com/office/officeart/2005/8/layout/hProcess4"/>
    <dgm:cxn modelId="{F451EC08-7F17-4E74-811A-8E80D66C80B5}" srcId="{73291517-83C6-499B-B62A-C74C0AF031CC}" destId="{B9F09605-7428-4D2C-8458-CD48BD32A4E5}" srcOrd="0" destOrd="0" parTransId="{8F07F55A-794E-497A-8921-0E4B8AB3CB4F}" sibTransId="{019B02BA-0176-44F3-82A4-6B8773F0AC24}"/>
    <dgm:cxn modelId="{AF1A3BD7-EA65-4639-B122-705EE9AC88A4}" srcId="{902E7E06-E3B1-4716-9911-9C66C3C4E1C1}" destId="{C25EC8B3-69A7-49E1-A925-2E66320BB354}" srcOrd="1" destOrd="0" parTransId="{2590C21E-9C59-4AC0-B79E-1E22832F7547}" sibTransId="{A922A5DC-8E05-46DE-B0E2-1D231A1B6C4C}"/>
    <dgm:cxn modelId="{1A81E522-9690-48DA-A2CD-1231B6C4E867}" srcId="{311E1CF7-298F-413C-80F8-AEAE285286B9}" destId="{1DD19C15-99A5-47C3-9E78-519C70EFFF49}" srcOrd="0" destOrd="0" parTransId="{BB211A47-E765-44D6-8FB6-B4BD6EC2E9F2}" sibTransId="{BB5DE040-D60E-4183-8874-F073EF411D70}"/>
    <dgm:cxn modelId="{EE0F8130-58DE-422B-9B6F-A26A11BF1454}" type="presOf" srcId="{311E1CF7-298F-413C-80F8-AEAE285286B9}" destId="{4D9E4216-E792-4268-8618-AF0101F9BF63}" srcOrd="0" destOrd="0" presId="urn:microsoft.com/office/officeart/2005/8/layout/hProcess4"/>
    <dgm:cxn modelId="{AC9C5822-5AF8-4179-AE26-18846C22D63C}" type="presOf" srcId="{C25EC8B3-69A7-49E1-A925-2E66320BB354}" destId="{AAEF8D67-0E07-49E2-B44C-78511949FD4E}" srcOrd="0" destOrd="1" presId="urn:microsoft.com/office/officeart/2005/8/layout/hProcess4"/>
    <dgm:cxn modelId="{0C7DE434-BDAE-42B5-96C7-7DA4485FBFD5}" type="presOf" srcId="{47AFDCDF-4424-4DF6-B1A0-8E8E15ABC535}" destId="{653D36B8-DAAB-4CB1-AEE4-D712A771190B}" srcOrd="0" destOrd="0" presId="urn:microsoft.com/office/officeart/2005/8/layout/hProcess4"/>
    <dgm:cxn modelId="{9F7E2630-49BF-4035-8806-95A7043CE23B}" srcId="{E7BF4074-F789-4AB9-AF82-B2E9487EF33B}" destId="{902E7E06-E3B1-4716-9911-9C66C3C4E1C1}" srcOrd="1" destOrd="0" parTransId="{D9431F79-7BF3-4BB2-8387-A3108B6939E3}" sibTransId="{47AFDCDF-4424-4DF6-B1A0-8E8E15ABC535}"/>
    <dgm:cxn modelId="{656B4243-2947-4148-8DE2-39063A698863}" type="presOf" srcId="{1DD19C15-99A5-47C3-9E78-519C70EFFF49}" destId="{E5ED90A3-3A76-4478-A32F-52A63D3F57FB}" srcOrd="0" destOrd="0" presId="urn:microsoft.com/office/officeart/2005/8/layout/hProcess4"/>
    <dgm:cxn modelId="{A4A72FF8-82BA-4423-B255-546FB276E784}" srcId="{902E7E06-E3B1-4716-9911-9C66C3C4E1C1}" destId="{82ED9997-D141-4500-8D79-F597103A6D63}" srcOrd="0" destOrd="0" parTransId="{320FC249-906B-4759-BED0-6048BA611C7D}" sibTransId="{2190A7DE-B281-4C93-882F-AF34B3F17D1B}"/>
    <dgm:cxn modelId="{957C3E22-D6F9-4C4F-9D40-C6E16C223A54}" type="presOf" srcId="{451060A3-166F-41EC-B4C1-A9EE52A409BA}" destId="{9CD41C93-DCEB-4413-A0F1-3F53A57AF09C}" srcOrd="1" destOrd="1" presId="urn:microsoft.com/office/officeart/2005/8/layout/hProcess4"/>
    <dgm:cxn modelId="{F2681473-8712-4463-9120-932C1A83CF78}" type="presParOf" srcId="{B1C45BFE-C25D-47F3-8A10-3F4A4291635F}" destId="{74AF6E6B-ECCA-4053-B1A5-F3AC22CC2670}" srcOrd="0" destOrd="0" presId="urn:microsoft.com/office/officeart/2005/8/layout/hProcess4"/>
    <dgm:cxn modelId="{59088ACB-1AEE-4F75-8BE7-71F4AE7D3EDE}" type="presParOf" srcId="{B1C45BFE-C25D-47F3-8A10-3F4A4291635F}" destId="{8CE88E3E-CDBD-46C9-B70F-812F33D016B6}" srcOrd="1" destOrd="0" presId="urn:microsoft.com/office/officeart/2005/8/layout/hProcess4"/>
    <dgm:cxn modelId="{441C7E8B-C4F1-44A5-BE0A-9B280CFBA323}" type="presParOf" srcId="{B1C45BFE-C25D-47F3-8A10-3F4A4291635F}" destId="{93A20936-C756-4389-893D-820ACABAF545}" srcOrd="2" destOrd="0" presId="urn:microsoft.com/office/officeart/2005/8/layout/hProcess4"/>
    <dgm:cxn modelId="{98CD51D0-1320-4D9E-B6AA-C6EEF9ECE88E}" type="presParOf" srcId="{93A20936-C756-4389-893D-820ACABAF545}" destId="{0634F3E8-A5E0-468B-8B3E-593DF47093D6}" srcOrd="0" destOrd="0" presId="urn:microsoft.com/office/officeart/2005/8/layout/hProcess4"/>
    <dgm:cxn modelId="{3957610D-3B4C-4010-BD78-E59E65769BB3}" type="presParOf" srcId="{0634F3E8-A5E0-468B-8B3E-593DF47093D6}" destId="{A607ADC6-F224-40DB-97F3-C1B8FACDE2D2}" srcOrd="0" destOrd="0" presId="urn:microsoft.com/office/officeart/2005/8/layout/hProcess4"/>
    <dgm:cxn modelId="{8A1D06AF-E667-4D01-B5FF-C5A8EC390549}" type="presParOf" srcId="{0634F3E8-A5E0-468B-8B3E-593DF47093D6}" destId="{4C43F2B7-C82A-4E17-A78B-829E8FC58B81}" srcOrd="1" destOrd="0" presId="urn:microsoft.com/office/officeart/2005/8/layout/hProcess4"/>
    <dgm:cxn modelId="{F5D6B378-A27B-4FFF-91B8-0B66465C7236}" type="presParOf" srcId="{0634F3E8-A5E0-468B-8B3E-593DF47093D6}" destId="{4DD6736D-9010-4825-9485-2069F114DBD7}" srcOrd="2" destOrd="0" presId="urn:microsoft.com/office/officeart/2005/8/layout/hProcess4"/>
    <dgm:cxn modelId="{0735C34F-C759-4FD6-846F-FC17712BE83C}" type="presParOf" srcId="{0634F3E8-A5E0-468B-8B3E-593DF47093D6}" destId="{2AF0CBA9-5417-4581-BE82-C3F422A86B80}" srcOrd="3" destOrd="0" presId="urn:microsoft.com/office/officeart/2005/8/layout/hProcess4"/>
    <dgm:cxn modelId="{6EA060AA-0748-4A54-968B-5E7D792050A3}" type="presParOf" srcId="{0634F3E8-A5E0-468B-8B3E-593DF47093D6}" destId="{793EF23E-DD14-4E8F-8602-E614E50F254C}" srcOrd="4" destOrd="0" presId="urn:microsoft.com/office/officeart/2005/8/layout/hProcess4"/>
    <dgm:cxn modelId="{A5FFB485-E8BF-4A1A-9E8C-1D0ACAEA5D85}" type="presParOf" srcId="{93A20936-C756-4389-893D-820ACABAF545}" destId="{2237F04B-645E-4FAE-83D8-AF62D1DF8D80}" srcOrd="1" destOrd="0" presId="urn:microsoft.com/office/officeart/2005/8/layout/hProcess4"/>
    <dgm:cxn modelId="{BE2A2A02-7724-4091-9783-6B0FC129DBB8}" type="presParOf" srcId="{93A20936-C756-4389-893D-820ACABAF545}" destId="{626CB7A4-BB28-4D26-BC58-797CEDB9752E}" srcOrd="2" destOrd="0" presId="urn:microsoft.com/office/officeart/2005/8/layout/hProcess4"/>
    <dgm:cxn modelId="{FF223CF9-0139-43C8-B160-B588AE117367}" type="presParOf" srcId="{626CB7A4-BB28-4D26-BC58-797CEDB9752E}" destId="{48A03367-1BCA-4B42-8494-86ADD067B9A0}" srcOrd="0" destOrd="0" presId="urn:microsoft.com/office/officeart/2005/8/layout/hProcess4"/>
    <dgm:cxn modelId="{0227B1E1-1AB9-4821-884F-189F6B326068}" type="presParOf" srcId="{626CB7A4-BB28-4D26-BC58-797CEDB9752E}" destId="{AAEF8D67-0E07-49E2-B44C-78511949FD4E}" srcOrd="1" destOrd="0" presId="urn:microsoft.com/office/officeart/2005/8/layout/hProcess4"/>
    <dgm:cxn modelId="{0528DC06-2460-4540-B256-859C526842E1}" type="presParOf" srcId="{626CB7A4-BB28-4D26-BC58-797CEDB9752E}" destId="{DA3FB465-E8E2-43DB-809A-23F55BBE6E2C}" srcOrd="2" destOrd="0" presId="urn:microsoft.com/office/officeart/2005/8/layout/hProcess4"/>
    <dgm:cxn modelId="{34837ED2-B003-455F-822C-83142C62077C}" type="presParOf" srcId="{626CB7A4-BB28-4D26-BC58-797CEDB9752E}" destId="{BE8BDED9-E91F-49DB-BC66-FE853483A41F}" srcOrd="3" destOrd="0" presId="urn:microsoft.com/office/officeart/2005/8/layout/hProcess4"/>
    <dgm:cxn modelId="{7AF012D1-53B8-46B1-9D91-92378698A657}" type="presParOf" srcId="{626CB7A4-BB28-4D26-BC58-797CEDB9752E}" destId="{A1B44212-BE75-4BC9-AE86-11F9C1D76540}" srcOrd="4" destOrd="0" presId="urn:microsoft.com/office/officeart/2005/8/layout/hProcess4"/>
    <dgm:cxn modelId="{D323C178-1D61-4129-A50D-40538650D624}" type="presParOf" srcId="{93A20936-C756-4389-893D-820ACABAF545}" destId="{653D36B8-DAAB-4CB1-AEE4-D712A771190B}" srcOrd="3" destOrd="0" presId="urn:microsoft.com/office/officeart/2005/8/layout/hProcess4"/>
    <dgm:cxn modelId="{53124A8C-64AD-4B04-A976-384F043B1254}" type="presParOf" srcId="{93A20936-C756-4389-893D-820ACABAF545}" destId="{E1EFC52F-D1D6-4C07-AC19-8B7F7F97C86F}" srcOrd="4" destOrd="0" presId="urn:microsoft.com/office/officeart/2005/8/layout/hProcess4"/>
    <dgm:cxn modelId="{93EC0C4C-28FE-47C2-BB25-81572DD651E0}" type="presParOf" srcId="{E1EFC52F-D1D6-4C07-AC19-8B7F7F97C86F}" destId="{FBB5102B-BA4F-42B1-BD1E-71457927BAE6}" srcOrd="0" destOrd="0" presId="urn:microsoft.com/office/officeart/2005/8/layout/hProcess4"/>
    <dgm:cxn modelId="{697556C6-DF6D-48A1-82A2-2A0188B0F491}" type="presParOf" srcId="{E1EFC52F-D1D6-4C07-AC19-8B7F7F97C86F}" destId="{E5ED90A3-3A76-4478-A32F-52A63D3F57FB}" srcOrd="1" destOrd="0" presId="urn:microsoft.com/office/officeart/2005/8/layout/hProcess4"/>
    <dgm:cxn modelId="{D06A066D-EECA-4762-BC8F-4C495F24F606}" type="presParOf" srcId="{E1EFC52F-D1D6-4C07-AC19-8B7F7F97C86F}" destId="{9CD41C93-DCEB-4413-A0F1-3F53A57AF09C}" srcOrd="2" destOrd="0" presId="urn:microsoft.com/office/officeart/2005/8/layout/hProcess4"/>
    <dgm:cxn modelId="{81A798B5-FD4A-4B9B-B63C-7861E0BF4EA4}" type="presParOf" srcId="{E1EFC52F-D1D6-4C07-AC19-8B7F7F97C86F}" destId="{4D9E4216-E792-4268-8618-AF0101F9BF63}" srcOrd="3" destOrd="0" presId="urn:microsoft.com/office/officeart/2005/8/layout/hProcess4"/>
    <dgm:cxn modelId="{93655669-B79F-4E3C-A672-26E5355D34E4}" type="presParOf" srcId="{E1EFC52F-D1D6-4C07-AC19-8B7F7F97C86F}" destId="{91B239C3-B8AC-41FF-82BB-205E2A604DB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E3EC3-E6C5-4A7C-B13D-B77A7B31FF5F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Stratejik Hedefler</a:t>
          </a:r>
          <a:endParaRPr lang="tr-TR" sz="2000" kern="1200" dirty="0"/>
        </a:p>
      </dsp:txBody>
      <dsp:txXfrm>
        <a:off x="2032000" y="0"/>
        <a:ext cx="2032000" cy="1354666"/>
      </dsp:txXfrm>
    </dsp:sp>
    <dsp:sp modelId="{196808F3-684C-444A-890E-C326D00AE155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Taktik Hedefler</a:t>
          </a:r>
          <a:endParaRPr lang="tr-TR" sz="2000" kern="1200" dirty="0"/>
        </a:p>
      </dsp:txBody>
      <dsp:txXfrm>
        <a:off x="1727199" y="1354666"/>
        <a:ext cx="2641600" cy="1354666"/>
      </dsp:txXfrm>
    </dsp:sp>
    <dsp:sp modelId="{36C1AECD-4D0B-4DFF-967A-24A33B51C1FE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Operasyonel</a:t>
          </a:r>
          <a:r>
            <a:rPr lang="tr-TR" sz="2000" kern="1200" dirty="0" smtClean="0"/>
            <a:t> Hedefler</a:t>
          </a:r>
          <a:endParaRPr lang="tr-TR" sz="2000" kern="1200" dirty="0"/>
        </a:p>
      </dsp:txBody>
      <dsp:txXfrm>
        <a:off x="1066799" y="2709333"/>
        <a:ext cx="39624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A447D-CBAD-4BDB-892D-A54DF366C9F0}">
      <dsp:nvSpPr>
        <dsp:cNvPr id="0" name=""/>
        <dsp:cNvSpPr/>
      </dsp:nvSpPr>
      <dsp:spPr>
        <a:xfrm>
          <a:off x="0" y="186245"/>
          <a:ext cx="4197102" cy="41971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AA464-E89A-4E47-A5C7-4B191B2E6B36}">
      <dsp:nvSpPr>
        <dsp:cNvPr id="0" name=""/>
        <dsp:cNvSpPr/>
      </dsp:nvSpPr>
      <dsp:spPr>
        <a:xfrm>
          <a:off x="2098551" y="186245"/>
          <a:ext cx="4896619" cy="4197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Stratejik</a:t>
          </a:r>
          <a:endParaRPr lang="tr-TR" sz="3300" kern="1200" dirty="0"/>
        </a:p>
      </dsp:txBody>
      <dsp:txXfrm>
        <a:off x="2098551" y="186245"/>
        <a:ext cx="2448309" cy="1259133"/>
      </dsp:txXfrm>
    </dsp:sp>
    <dsp:sp modelId="{991DA7C8-912D-45C3-96E7-B4BAC5882F5C}">
      <dsp:nvSpPr>
        <dsp:cNvPr id="0" name=""/>
        <dsp:cNvSpPr/>
      </dsp:nvSpPr>
      <dsp:spPr>
        <a:xfrm>
          <a:off x="734494" y="1445379"/>
          <a:ext cx="2728113" cy="27281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D2301-90F7-474A-9006-5BB4970D8C51}">
      <dsp:nvSpPr>
        <dsp:cNvPr id="0" name=""/>
        <dsp:cNvSpPr/>
      </dsp:nvSpPr>
      <dsp:spPr>
        <a:xfrm>
          <a:off x="2098551" y="1445379"/>
          <a:ext cx="4896619" cy="2728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Taktik</a:t>
          </a:r>
          <a:endParaRPr lang="tr-TR" sz="3300" kern="1200" dirty="0"/>
        </a:p>
      </dsp:txBody>
      <dsp:txXfrm>
        <a:off x="2098551" y="1445379"/>
        <a:ext cx="2448309" cy="1259129"/>
      </dsp:txXfrm>
    </dsp:sp>
    <dsp:sp modelId="{CEE0BEDC-CC5A-4B53-AF36-7F58BB6640A6}">
      <dsp:nvSpPr>
        <dsp:cNvPr id="0" name=""/>
        <dsp:cNvSpPr/>
      </dsp:nvSpPr>
      <dsp:spPr>
        <a:xfrm>
          <a:off x="1468986" y="2704508"/>
          <a:ext cx="1259129" cy="12591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B6B8F-EFCB-4398-AF1F-01CE90D00EBC}">
      <dsp:nvSpPr>
        <dsp:cNvPr id="0" name=""/>
        <dsp:cNvSpPr/>
      </dsp:nvSpPr>
      <dsp:spPr>
        <a:xfrm>
          <a:off x="2098551" y="2704508"/>
          <a:ext cx="4896619" cy="1259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err="1" smtClean="0"/>
            <a:t>Operasyonel</a:t>
          </a:r>
          <a:endParaRPr lang="tr-TR" sz="3300" kern="1200" dirty="0"/>
        </a:p>
      </dsp:txBody>
      <dsp:txXfrm>
        <a:off x="2098551" y="2704508"/>
        <a:ext cx="2448309" cy="1259129"/>
      </dsp:txXfrm>
    </dsp:sp>
    <dsp:sp modelId="{7A463FB9-B0CC-4295-968B-5497FA5F537C}">
      <dsp:nvSpPr>
        <dsp:cNvPr id="0" name=""/>
        <dsp:cNvSpPr/>
      </dsp:nvSpPr>
      <dsp:spPr>
        <a:xfrm>
          <a:off x="4546860" y="186245"/>
          <a:ext cx="2448309" cy="12591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Cumhurbaşkanlığı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Bilim Sanayi ve Teknoloji Bakanlığı</a:t>
          </a:r>
          <a:endParaRPr lang="tr-TR" sz="2100" kern="1200" dirty="0"/>
        </a:p>
      </dsp:txBody>
      <dsp:txXfrm>
        <a:off x="4546860" y="186245"/>
        <a:ext cx="2448309" cy="1259133"/>
      </dsp:txXfrm>
    </dsp:sp>
    <dsp:sp modelId="{A204ACBA-8EFC-4B55-9960-E25A4F15F522}">
      <dsp:nvSpPr>
        <dsp:cNvPr id="0" name=""/>
        <dsp:cNvSpPr/>
      </dsp:nvSpPr>
      <dsp:spPr>
        <a:xfrm>
          <a:off x="4546860" y="1445379"/>
          <a:ext cx="2448309" cy="12591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TÜBİTAK</a:t>
          </a:r>
          <a:endParaRPr lang="tr-TR" sz="2100" kern="1200" dirty="0"/>
        </a:p>
      </dsp:txBody>
      <dsp:txXfrm>
        <a:off x="4546860" y="1445379"/>
        <a:ext cx="2448309" cy="1259129"/>
      </dsp:txXfrm>
    </dsp:sp>
    <dsp:sp modelId="{FA443E95-32E3-4DE8-861A-7F63BE3F70E6}">
      <dsp:nvSpPr>
        <dsp:cNvPr id="0" name=""/>
        <dsp:cNvSpPr/>
      </dsp:nvSpPr>
      <dsp:spPr>
        <a:xfrm>
          <a:off x="4546860" y="2704508"/>
          <a:ext cx="2448309" cy="12591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Teknoloji Transfer Ofisleri</a:t>
          </a:r>
          <a:endParaRPr lang="tr-TR" sz="2100" kern="1200" dirty="0"/>
        </a:p>
      </dsp:txBody>
      <dsp:txXfrm>
        <a:off x="4546860" y="2704508"/>
        <a:ext cx="2448309" cy="1259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A447D-CBAD-4BDB-892D-A54DF366C9F0}">
      <dsp:nvSpPr>
        <dsp:cNvPr id="0" name=""/>
        <dsp:cNvSpPr/>
      </dsp:nvSpPr>
      <dsp:spPr>
        <a:xfrm>
          <a:off x="0" y="186245"/>
          <a:ext cx="4197102" cy="41971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AA464-E89A-4E47-A5C7-4B191B2E6B36}">
      <dsp:nvSpPr>
        <dsp:cNvPr id="0" name=""/>
        <dsp:cNvSpPr/>
      </dsp:nvSpPr>
      <dsp:spPr>
        <a:xfrm>
          <a:off x="2098551" y="186245"/>
          <a:ext cx="4896619" cy="4197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Stratejik</a:t>
          </a:r>
          <a:endParaRPr lang="tr-TR" sz="3300" kern="1200" dirty="0"/>
        </a:p>
      </dsp:txBody>
      <dsp:txXfrm>
        <a:off x="2098551" y="186245"/>
        <a:ext cx="2448309" cy="1259133"/>
      </dsp:txXfrm>
    </dsp:sp>
    <dsp:sp modelId="{991DA7C8-912D-45C3-96E7-B4BAC5882F5C}">
      <dsp:nvSpPr>
        <dsp:cNvPr id="0" name=""/>
        <dsp:cNvSpPr/>
      </dsp:nvSpPr>
      <dsp:spPr>
        <a:xfrm>
          <a:off x="734494" y="1445379"/>
          <a:ext cx="2728113" cy="27281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D2301-90F7-474A-9006-5BB4970D8C51}">
      <dsp:nvSpPr>
        <dsp:cNvPr id="0" name=""/>
        <dsp:cNvSpPr/>
      </dsp:nvSpPr>
      <dsp:spPr>
        <a:xfrm>
          <a:off x="2098551" y="1445379"/>
          <a:ext cx="4896619" cy="2728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Taktik</a:t>
          </a:r>
          <a:endParaRPr lang="tr-TR" sz="3300" kern="1200" dirty="0"/>
        </a:p>
      </dsp:txBody>
      <dsp:txXfrm>
        <a:off x="2098551" y="1445379"/>
        <a:ext cx="2448309" cy="1259129"/>
      </dsp:txXfrm>
    </dsp:sp>
    <dsp:sp modelId="{CEE0BEDC-CC5A-4B53-AF36-7F58BB6640A6}">
      <dsp:nvSpPr>
        <dsp:cNvPr id="0" name=""/>
        <dsp:cNvSpPr/>
      </dsp:nvSpPr>
      <dsp:spPr>
        <a:xfrm>
          <a:off x="1468986" y="2704508"/>
          <a:ext cx="1259129" cy="12591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B6B8F-EFCB-4398-AF1F-01CE90D00EBC}">
      <dsp:nvSpPr>
        <dsp:cNvPr id="0" name=""/>
        <dsp:cNvSpPr/>
      </dsp:nvSpPr>
      <dsp:spPr>
        <a:xfrm>
          <a:off x="2098551" y="2704508"/>
          <a:ext cx="4896619" cy="1259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err="1" smtClean="0"/>
            <a:t>Operasyonel</a:t>
          </a:r>
          <a:endParaRPr lang="tr-TR" sz="3300" kern="1200" dirty="0"/>
        </a:p>
      </dsp:txBody>
      <dsp:txXfrm>
        <a:off x="2098551" y="2704508"/>
        <a:ext cx="2448309" cy="1259129"/>
      </dsp:txXfrm>
    </dsp:sp>
    <dsp:sp modelId="{7A463FB9-B0CC-4295-968B-5497FA5F537C}">
      <dsp:nvSpPr>
        <dsp:cNvPr id="0" name=""/>
        <dsp:cNvSpPr/>
      </dsp:nvSpPr>
      <dsp:spPr>
        <a:xfrm>
          <a:off x="4546860" y="186245"/>
          <a:ext cx="2448309" cy="12591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2023 yılında Türkiye’nin Global </a:t>
          </a:r>
          <a:r>
            <a:rPr lang="tr-TR" sz="1400" kern="1200" dirty="0" err="1" smtClean="0"/>
            <a:t>Innovation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Index’te</a:t>
          </a:r>
          <a:r>
            <a:rPr lang="tr-TR" sz="1400" kern="1200" dirty="0" smtClean="0"/>
            <a:t> ilk 20 ülke arasında yer alması</a:t>
          </a:r>
          <a:endParaRPr lang="tr-TR" sz="1400" kern="1200" dirty="0"/>
        </a:p>
      </dsp:txBody>
      <dsp:txXfrm>
        <a:off x="4546860" y="186245"/>
        <a:ext cx="2448309" cy="1259133"/>
      </dsp:txXfrm>
    </dsp:sp>
    <dsp:sp modelId="{A204ACBA-8EFC-4B55-9960-E25A4F15F522}">
      <dsp:nvSpPr>
        <dsp:cNvPr id="0" name=""/>
        <dsp:cNvSpPr/>
      </dsp:nvSpPr>
      <dsp:spPr>
        <a:xfrm>
          <a:off x="4546860" y="1445379"/>
          <a:ext cx="2448309" cy="12591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Destek programları ile üniversitelerdeki ulusal/uluslararası patent üretkenliğinin artırılması</a:t>
          </a:r>
          <a:endParaRPr lang="tr-TR" sz="1400" kern="1200" dirty="0"/>
        </a:p>
      </dsp:txBody>
      <dsp:txXfrm>
        <a:off x="4546860" y="1445379"/>
        <a:ext cx="2448309" cy="1259129"/>
      </dsp:txXfrm>
    </dsp:sp>
    <dsp:sp modelId="{FA443E95-32E3-4DE8-861A-7F63BE3F70E6}">
      <dsp:nvSpPr>
        <dsp:cNvPr id="0" name=""/>
        <dsp:cNvSpPr/>
      </dsp:nvSpPr>
      <dsp:spPr>
        <a:xfrm>
          <a:off x="4546860" y="2704508"/>
          <a:ext cx="2448309" cy="12591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Tanıtım ve eğitim faaliyetleri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Atölye çalışmaları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Proje portföyü takibi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Buluş bildirimlerin değerlendirilmesi</a:t>
          </a:r>
          <a:endParaRPr lang="tr-TR" sz="1400" kern="1200" dirty="0"/>
        </a:p>
      </dsp:txBody>
      <dsp:txXfrm>
        <a:off x="4546860" y="2704508"/>
        <a:ext cx="2448309" cy="1259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3F2B7-C82A-4E17-A78B-829E8FC58B81}">
      <dsp:nvSpPr>
        <dsp:cNvPr id="0" name=""/>
        <dsp:cNvSpPr/>
      </dsp:nvSpPr>
      <dsp:spPr>
        <a:xfrm>
          <a:off x="4744" y="1732021"/>
          <a:ext cx="2435241" cy="2008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err="1" smtClean="0"/>
            <a:t>TTO’lar</a:t>
          </a:r>
          <a:r>
            <a:rPr lang="tr-TR" sz="1200" kern="1200" dirty="0" smtClean="0"/>
            <a:t> 14 performans göstergesinde hedef önerilerini gönderir</a:t>
          </a:r>
          <a:endParaRPr lang="tr-TR" sz="1200" kern="1200" dirty="0"/>
        </a:p>
      </dsp:txBody>
      <dsp:txXfrm>
        <a:off x="50967" y="1778244"/>
        <a:ext cx="2342795" cy="1485711"/>
      </dsp:txXfrm>
    </dsp:sp>
    <dsp:sp modelId="{2237F04B-645E-4FAE-83D8-AF62D1DF8D80}">
      <dsp:nvSpPr>
        <dsp:cNvPr id="0" name=""/>
        <dsp:cNvSpPr/>
      </dsp:nvSpPr>
      <dsp:spPr>
        <a:xfrm>
          <a:off x="1395790" y="2291222"/>
          <a:ext cx="2566218" cy="2566218"/>
        </a:xfrm>
        <a:prstGeom prst="leftCircularArrow">
          <a:avLst>
            <a:gd name="adj1" fmla="val 2692"/>
            <a:gd name="adj2" fmla="val 327757"/>
            <a:gd name="adj3" fmla="val 2103268"/>
            <a:gd name="adj4" fmla="val 9024489"/>
            <a:gd name="adj5" fmla="val 31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0CBA9-5417-4581-BE82-C3F422A86B80}">
      <dsp:nvSpPr>
        <dsp:cNvPr id="0" name=""/>
        <dsp:cNvSpPr/>
      </dsp:nvSpPr>
      <dsp:spPr>
        <a:xfrm>
          <a:off x="545909" y="3310179"/>
          <a:ext cx="2164658" cy="86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Hedef Belirleme</a:t>
          </a:r>
          <a:endParaRPr lang="tr-TR" sz="2500" kern="1200" dirty="0"/>
        </a:p>
      </dsp:txBody>
      <dsp:txXfrm>
        <a:off x="571121" y="3335391"/>
        <a:ext cx="2114234" cy="810389"/>
      </dsp:txXfrm>
    </dsp:sp>
    <dsp:sp modelId="{AAEF8D67-0E07-49E2-B44C-78511949FD4E}">
      <dsp:nvSpPr>
        <dsp:cNvPr id="0" name=""/>
        <dsp:cNvSpPr/>
      </dsp:nvSpPr>
      <dsp:spPr>
        <a:xfrm>
          <a:off x="3039576" y="1732021"/>
          <a:ext cx="2435241" cy="2008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Sunulan hedefler, üniversitenin yapısı, </a:t>
          </a:r>
          <a:r>
            <a:rPr lang="tr-TR" sz="1200" kern="1200" dirty="0" err="1" smtClean="0"/>
            <a:t>TO’nun</a:t>
          </a:r>
          <a:r>
            <a:rPr lang="tr-TR" sz="1200" kern="1200" dirty="0" smtClean="0"/>
            <a:t> geçmiş performansı vb. dikkate alınarak hedefler değerlendirilir</a:t>
          </a:r>
          <a:endParaRPr lang="tr-T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Her üniversite için </a:t>
          </a:r>
          <a:r>
            <a:rPr lang="tr-TR" sz="1200" kern="1200" dirty="0" err="1" smtClean="0"/>
            <a:t>PG’ler</a:t>
          </a:r>
          <a:r>
            <a:rPr lang="tr-TR" sz="1200" kern="1200" dirty="0" smtClean="0"/>
            <a:t> </a:t>
          </a:r>
          <a:r>
            <a:rPr lang="tr-TR" sz="1200" kern="1200" dirty="0" err="1" smtClean="0"/>
            <a:t>ağırlıklandırılır</a:t>
          </a:r>
          <a:endParaRPr lang="tr-TR" sz="1200" kern="1200" dirty="0"/>
        </a:p>
      </dsp:txBody>
      <dsp:txXfrm>
        <a:off x="3085799" y="2208651"/>
        <a:ext cx="2342795" cy="1485711"/>
      </dsp:txXfrm>
    </dsp:sp>
    <dsp:sp modelId="{653D36B8-DAAB-4CB1-AEE4-D712A771190B}">
      <dsp:nvSpPr>
        <dsp:cNvPr id="0" name=""/>
        <dsp:cNvSpPr/>
      </dsp:nvSpPr>
      <dsp:spPr>
        <a:xfrm>
          <a:off x="4410328" y="536412"/>
          <a:ext cx="2877388" cy="2877388"/>
        </a:xfrm>
        <a:prstGeom prst="circularArrow">
          <a:avLst>
            <a:gd name="adj1" fmla="val 2401"/>
            <a:gd name="adj2" fmla="val 290343"/>
            <a:gd name="adj3" fmla="val 19534146"/>
            <a:gd name="adj4" fmla="val 12575511"/>
            <a:gd name="adj5" fmla="val 28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BDED9-E91F-49DB-BC66-FE853483A41F}">
      <dsp:nvSpPr>
        <dsp:cNvPr id="0" name=""/>
        <dsp:cNvSpPr/>
      </dsp:nvSpPr>
      <dsp:spPr>
        <a:xfrm>
          <a:off x="3580740" y="1301614"/>
          <a:ext cx="2164658" cy="86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err="1" smtClean="0"/>
            <a:t>Ağırlıklandırma</a:t>
          </a:r>
          <a:endParaRPr lang="tr-TR" sz="2500" kern="1200" dirty="0"/>
        </a:p>
      </dsp:txBody>
      <dsp:txXfrm>
        <a:off x="3605952" y="1326826"/>
        <a:ext cx="2114234" cy="810389"/>
      </dsp:txXfrm>
    </dsp:sp>
    <dsp:sp modelId="{E5ED90A3-3A76-4478-A32F-52A63D3F57FB}">
      <dsp:nvSpPr>
        <dsp:cNvPr id="0" name=""/>
        <dsp:cNvSpPr/>
      </dsp:nvSpPr>
      <dsp:spPr>
        <a:xfrm>
          <a:off x="6074407" y="1732021"/>
          <a:ext cx="2435241" cy="2008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Her TTO, faaliyet yılının başında performans hedeflerini ve bunların nasıl değerlendirileceğini bilir</a:t>
          </a:r>
          <a:endParaRPr lang="tr-T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İzleme süreci nesnel olarak ölçülebilir performans göstergelerindeki gerçekleşmelere göre yapılır</a:t>
          </a:r>
          <a:endParaRPr lang="tr-TR" sz="1200" kern="1200" dirty="0"/>
        </a:p>
      </dsp:txBody>
      <dsp:txXfrm>
        <a:off x="6120630" y="1778244"/>
        <a:ext cx="2342795" cy="1485711"/>
      </dsp:txXfrm>
    </dsp:sp>
    <dsp:sp modelId="{4D9E4216-E792-4268-8618-AF0101F9BF63}">
      <dsp:nvSpPr>
        <dsp:cNvPr id="0" name=""/>
        <dsp:cNvSpPr/>
      </dsp:nvSpPr>
      <dsp:spPr>
        <a:xfrm>
          <a:off x="6615572" y="3310179"/>
          <a:ext cx="2164658" cy="86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İzleme</a:t>
          </a:r>
          <a:endParaRPr lang="tr-TR" sz="2500" kern="1200" dirty="0"/>
        </a:p>
      </dsp:txBody>
      <dsp:txXfrm>
        <a:off x="6640784" y="3335391"/>
        <a:ext cx="2114234" cy="81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E37D-2A7B-4885-8622-681D9981BA7E}" type="datetimeFigureOut">
              <a:rPr lang="tr-TR" smtClean="0"/>
              <a:t>30.06.2018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36361-2397-489F-AFE3-6C5E919F88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65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FAC78-E598-4485-8B2D-CD1B50E90BB9}" type="datetimeFigureOut">
              <a:rPr lang="tr-TR" smtClean="0"/>
              <a:t>30.06.2018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571C-B929-4AB8-AA06-F47AF6DA4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3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571C-B929-4AB8-AA06-F47AF6DA43D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16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571C-B929-4AB8-AA06-F47AF6DA43D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17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571C-B929-4AB8-AA06-F47AF6DA43D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54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571C-B929-4AB8-AA06-F47AF6DA43D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85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571C-B929-4AB8-AA06-F47AF6DA43DA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54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Arka F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5575" y="-53647"/>
            <a:ext cx="9199575" cy="6911647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İsim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C:\Documents and Settings\ozden.hanoglu\Desktop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714" y="516296"/>
            <a:ext cx="752572" cy="1005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9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200" b="1">
                <a:latin typeface="Corbel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2800">
                <a:latin typeface="Corbel" pitchFamily="34" charset="0"/>
              </a:defRPr>
            </a:lvl1pPr>
            <a:lvl2pPr>
              <a:defRPr sz="2400">
                <a:latin typeface="Corbel" pitchFamily="34" charset="0"/>
              </a:defRPr>
            </a:lvl2pPr>
            <a:lvl3pPr>
              <a:defRPr sz="2000">
                <a:latin typeface="Corbel" pitchFamily="34" charset="0"/>
              </a:defRPr>
            </a:lvl3pPr>
            <a:lvl4pPr>
              <a:defRPr sz="1800">
                <a:latin typeface="Corbel" pitchFamily="34" charset="0"/>
              </a:defRPr>
            </a:lvl4pPr>
            <a:lvl5pPr>
              <a:defRPr sz="1800">
                <a:latin typeface="Corbel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 smtClean="0"/>
          </a:p>
          <a:p>
            <a:pPr lvl="4"/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Toplantı Adı, vb.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3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orbel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>
                <a:latin typeface="Corbel" pitchFamily="34" charset="0"/>
              </a:defRPr>
            </a:lvl1pPr>
            <a:lvl2pPr>
              <a:defRPr sz="2400">
                <a:latin typeface="Corbel" pitchFamily="34" charset="0"/>
              </a:defRPr>
            </a:lvl2pPr>
            <a:lvl3pPr>
              <a:defRPr sz="2000">
                <a:latin typeface="Corbel" pitchFamily="34" charset="0"/>
              </a:defRPr>
            </a:lvl3pPr>
            <a:lvl4pPr>
              <a:defRPr sz="1800">
                <a:latin typeface="Corbel" pitchFamily="34" charset="0"/>
              </a:defRPr>
            </a:lvl4pPr>
            <a:lvl5pPr>
              <a:defRPr sz="1800">
                <a:latin typeface="Corbe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>
                <a:latin typeface="Corbel" pitchFamily="34" charset="0"/>
              </a:defRPr>
            </a:lvl1pPr>
            <a:lvl2pPr>
              <a:defRPr sz="2400">
                <a:latin typeface="Corbel" pitchFamily="34" charset="0"/>
              </a:defRPr>
            </a:lvl2pPr>
            <a:lvl3pPr>
              <a:defRPr sz="2000">
                <a:latin typeface="Corbel" pitchFamily="34" charset="0"/>
              </a:defRPr>
            </a:lvl3pPr>
            <a:lvl4pPr>
              <a:defRPr sz="1800">
                <a:latin typeface="Corbel" pitchFamily="34" charset="0"/>
              </a:defRPr>
            </a:lvl4pPr>
            <a:lvl5pPr>
              <a:defRPr sz="1800">
                <a:latin typeface="Corbe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3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orbel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0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orbel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8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Arka F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14400" y="1052736"/>
            <a:ext cx="77152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24 Resim" descr="Template Resim_2 copy.png"/>
          <p:cNvPicPr>
            <a:picLocks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71576" y="-43200"/>
            <a:ext cx="8460000" cy="843582"/>
          </a:xfrm>
          <a:prstGeom prst="rect">
            <a:avLst/>
          </a:prstGeom>
        </p:spPr>
      </p:pic>
      <p:pic>
        <p:nvPicPr>
          <p:cNvPr id="13" name="Picture 3" descr="C:\Documents and Settings\ozden.hanoglu\Desktop\logo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3429" y="71414"/>
            <a:ext cx="516664" cy="690541"/>
          </a:xfrm>
          <a:prstGeom prst="rect">
            <a:avLst/>
          </a:prstGeom>
          <a:noFill/>
        </p:spPr>
      </p:pic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228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1513 Teknoloji Transfer Ofisleri Destekleme Programı</a:t>
            </a:r>
            <a:br>
              <a:rPr lang="tr-T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</a:br>
            <a:r>
              <a:rPr lang="tr-T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Yenilikler</a:t>
            </a:r>
            <a:endParaRPr lang="tr-T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259632" y="45091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endParaRPr lang="tr-TR" dirty="0" smtClean="0">
              <a:solidFill>
                <a:prstClr val="black">
                  <a:tint val="75000"/>
                </a:prstClr>
              </a:solidFill>
              <a:latin typeface="Corbel" panose="020B0503020204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02 Temmuz 2018</a:t>
            </a:r>
            <a:endParaRPr lang="tr-T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fontAlgn="base">
              <a:spcAft>
                <a:spcPct val="0"/>
              </a:spcAft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Ankara</a:t>
            </a:r>
            <a:endParaRPr lang="tr-T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TTO’lar</a:t>
            </a:r>
            <a:r>
              <a:rPr lang="tr-TR" dirty="0" smtClean="0"/>
              <a:t> benzer miktarlarda destek almalarına rağmen performansları önemli ölçüde farklılık gösteriyor</a:t>
            </a:r>
          </a:p>
          <a:p>
            <a:endParaRPr lang="tr-TR" dirty="0" smtClean="0"/>
          </a:p>
          <a:p>
            <a:r>
              <a:rPr lang="tr-TR" dirty="0" smtClean="0"/>
              <a:t>Mevcut destek sistemi </a:t>
            </a:r>
            <a:r>
              <a:rPr lang="tr-TR" dirty="0" err="1" smtClean="0"/>
              <a:t>TTO’ların</a:t>
            </a:r>
            <a:r>
              <a:rPr lang="tr-TR" dirty="0" smtClean="0"/>
              <a:t> farklı gelişim alanlarını dikkate almıyor </a:t>
            </a:r>
          </a:p>
          <a:p>
            <a:endParaRPr lang="tr-TR" dirty="0" smtClean="0"/>
          </a:p>
          <a:p>
            <a:r>
              <a:rPr lang="tr-TR" dirty="0" smtClean="0"/>
              <a:t> Sabit destek oranı ve destek tutarı nedeni ile proje bütçesi ve TTO stratejisi arasındaki bağlantı zayıf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60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Autofit/>
          </a:bodyPr>
          <a:lstStyle/>
          <a:p>
            <a:r>
              <a:rPr lang="tr-TR" sz="2400" dirty="0" smtClean="0"/>
              <a:t>Hedef ve Performans Odaklı Destek Sistemi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367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 TTO Destek Modeli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000" dirty="0" smtClean="0"/>
              <a:t>İki aşamalı destek modeli</a:t>
            </a:r>
          </a:p>
          <a:p>
            <a:pPr lvl="1"/>
            <a:r>
              <a:rPr lang="tr-TR" sz="1600" dirty="0" smtClean="0"/>
              <a:t>Kurumsal Kapasite Geliştirme Aşaması (en fazla 5 yıl)</a:t>
            </a:r>
          </a:p>
          <a:p>
            <a:pPr lvl="1"/>
            <a:r>
              <a:rPr lang="tr-TR" sz="1600" dirty="0" smtClean="0"/>
              <a:t>Hedef Odaklı Büyüme Aşaması (en fazla 5 yıl)</a:t>
            </a:r>
          </a:p>
          <a:p>
            <a:endParaRPr lang="tr-TR" sz="2000" dirty="0"/>
          </a:p>
          <a:p>
            <a:r>
              <a:rPr lang="tr-TR" sz="2000" dirty="0" smtClean="0"/>
              <a:t>Hedef Odaklı Büyüme </a:t>
            </a:r>
            <a:r>
              <a:rPr lang="tr-TR" sz="2000" dirty="0" err="1" smtClean="0"/>
              <a:t>Aşaması’nda</a:t>
            </a:r>
            <a:r>
              <a:rPr lang="tr-TR" sz="2000" dirty="0" smtClean="0"/>
              <a:t> </a:t>
            </a:r>
            <a:r>
              <a:rPr lang="tr-TR" sz="2000" dirty="0"/>
              <a:t>s</a:t>
            </a:r>
            <a:r>
              <a:rPr lang="tr-TR" sz="2000" dirty="0" smtClean="0"/>
              <a:t>abit destek oranı (%60) yerine </a:t>
            </a:r>
            <a:r>
              <a:rPr lang="tr-TR" sz="2000" b="1" u="sng" dirty="0" smtClean="0"/>
              <a:t>performansa göre değişen (%40-%80)</a:t>
            </a:r>
            <a:r>
              <a:rPr lang="tr-TR" sz="2000" dirty="0" smtClean="0"/>
              <a:t> destek oranı 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TTO’larla</a:t>
            </a:r>
            <a:r>
              <a:rPr lang="tr-TR" sz="2000" dirty="0" smtClean="0"/>
              <a:t> </a:t>
            </a:r>
            <a:r>
              <a:rPr lang="tr-TR" sz="2000" b="1" u="sng" dirty="0" smtClean="0"/>
              <a:t>müzakere ve konsensüs</a:t>
            </a:r>
            <a:r>
              <a:rPr lang="tr-TR" sz="2000" u="sng" dirty="0" smtClean="0"/>
              <a:t> </a:t>
            </a:r>
            <a:r>
              <a:rPr lang="tr-TR" sz="2000" dirty="0" smtClean="0"/>
              <a:t>ile hedeflerin belirlenmesi ve performansın bu hedefler ile izlenmesi</a:t>
            </a:r>
          </a:p>
          <a:p>
            <a:endParaRPr lang="tr-TR" sz="2000" dirty="0" smtClean="0"/>
          </a:p>
          <a:p>
            <a:r>
              <a:rPr lang="tr-TR" sz="2000" dirty="0" smtClean="0"/>
              <a:t>Sürdürülebilirliğin teşvik edilmesi amacı ile </a:t>
            </a:r>
            <a:r>
              <a:rPr lang="tr-TR" sz="2000" b="1" u="sng" dirty="0" smtClean="0"/>
              <a:t>Modül 3, 4 ve 5</a:t>
            </a:r>
            <a:r>
              <a:rPr lang="tr-TR" sz="2000" b="1" dirty="0" smtClean="0"/>
              <a:t> </a:t>
            </a:r>
            <a:r>
              <a:rPr lang="tr-TR" sz="2000" dirty="0" smtClean="0"/>
              <a:t>odaklı ve </a:t>
            </a:r>
            <a:r>
              <a:rPr lang="tr-TR" sz="2000" u="sng" dirty="0" smtClean="0"/>
              <a:t>ölçülebilir</a:t>
            </a:r>
            <a:r>
              <a:rPr lang="tr-TR" sz="2000" dirty="0" smtClean="0"/>
              <a:t> performans göstergesi ile hedef belirlenmesi/performans takibi</a:t>
            </a:r>
          </a:p>
          <a:p>
            <a:endParaRPr lang="tr-TR" sz="2000" dirty="0" smtClean="0"/>
          </a:p>
          <a:p>
            <a:r>
              <a:rPr lang="tr-TR" sz="2000" dirty="0" smtClean="0"/>
              <a:t>Performansı yüksek </a:t>
            </a:r>
            <a:r>
              <a:rPr lang="tr-TR" sz="2000" dirty="0" err="1" smtClean="0"/>
              <a:t>TTO’ların</a:t>
            </a:r>
            <a:r>
              <a:rPr lang="tr-TR" sz="2000" dirty="0" smtClean="0"/>
              <a:t> ödüllendirilmesi</a:t>
            </a:r>
          </a:p>
          <a:p>
            <a:endParaRPr lang="tr-TR" sz="2000" dirty="0" smtClean="0"/>
          </a:p>
          <a:p>
            <a:r>
              <a:rPr lang="tr-TR" sz="2000" dirty="0" smtClean="0"/>
              <a:t>Performansı düşük </a:t>
            </a:r>
            <a:r>
              <a:rPr lang="tr-TR" sz="2000" dirty="0" err="1" smtClean="0"/>
              <a:t>TTO’ların</a:t>
            </a:r>
            <a:r>
              <a:rPr lang="tr-TR" sz="2000" dirty="0" smtClean="0"/>
              <a:t> düzeltici/iyileştirici önlemler alması için teşvik edilmesi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11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 Kategorileri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4008" y="1160748"/>
            <a:ext cx="2520280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600" dirty="0"/>
              <a:t>11. Kalkınma Planı</a:t>
            </a:r>
          </a:p>
          <a:p>
            <a:pPr marL="0" indent="0">
              <a:buNone/>
            </a:pPr>
            <a:r>
              <a:rPr lang="tr-TR" sz="1600" dirty="0" smtClean="0"/>
              <a:t>BTYK Kararları</a:t>
            </a:r>
          </a:p>
          <a:p>
            <a:pPr marL="0" indent="0">
              <a:buNone/>
            </a:pPr>
            <a:r>
              <a:rPr lang="tr-TR" sz="1600" dirty="0" smtClean="0"/>
              <a:t>TÜBİTAK Stratejik Planı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721660859"/>
              </p:ext>
            </p:extLst>
          </p:nvPr>
        </p:nvGraphicFramePr>
        <p:xfrm>
          <a:off x="-2081" y="8812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ağ Ayraç 4"/>
          <p:cNvSpPr/>
          <p:nvPr/>
        </p:nvSpPr>
        <p:spPr>
          <a:xfrm>
            <a:off x="4136504" y="980728"/>
            <a:ext cx="360040" cy="12241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Ayraç 5"/>
          <p:cNvSpPr/>
          <p:nvPr/>
        </p:nvSpPr>
        <p:spPr>
          <a:xfrm>
            <a:off x="5115211" y="2200038"/>
            <a:ext cx="360040" cy="14199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5759624" y="2338997"/>
            <a:ext cx="3384376" cy="1142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 smtClean="0"/>
              <a:t>Stratejik hedeflerle uyumlu, ölçülebilir performans göstergeleri ile izlenen taktik seviye hedefler  </a:t>
            </a:r>
          </a:p>
          <a:p>
            <a:pPr>
              <a:buFontTx/>
              <a:buChar char="-"/>
            </a:pPr>
            <a:endParaRPr lang="tr-TR" sz="2000" dirty="0" smtClean="0"/>
          </a:p>
          <a:p>
            <a:pPr marL="0" indent="0">
              <a:buFont typeface="Arial" pitchFamily="34" charset="0"/>
              <a:buNone/>
            </a:pPr>
            <a:endParaRPr lang="tr-TR" dirty="0"/>
          </a:p>
        </p:txBody>
      </p:sp>
      <p:sp>
        <p:nvSpPr>
          <p:cNvPr id="8" name="Sağ Ayraç 7"/>
          <p:cNvSpPr/>
          <p:nvPr/>
        </p:nvSpPr>
        <p:spPr>
          <a:xfrm>
            <a:off x="6223233" y="3525352"/>
            <a:ext cx="360040" cy="14199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6712586" y="3481011"/>
            <a:ext cx="2431414" cy="146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 smtClean="0"/>
              <a:t>Taktik hedeflere ulaşmak için birey/grup bazında belirlenen hedefler</a:t>
            </a:r>
          </a:p>
          <a:p>
            <a:pPr>
              <a:buFontTx/>
              <a:buChar char="-"/>
            </a:pPr>
            <a:endParaRPr lang="tr-TR" sz="2000" dirty="0" smtClean="0"/>
          </a:p>
          <a:p>
            <a:pPr marL="0" indent="0">
              <a:buFont typeface="Arial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34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 Belirleme Süreci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613543"/>
              </p:ext>
            </p:extLst>
          </p:nvPr>
        </p:nvGraphicFramePr>
        <p:xfrm>
          <a:off x="0" y="980728"/>
          <a:ext cx="6995170" cy="4569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Yukarı Aşağı Ok 4"/>
          <p:cNvSpPr/>
          <p:nvPr/>
        </p:nvSpPr>
        <p:spPr>
          <a:xfrm>
            <a:off x="7164288" y="2204864"/>
            <a:ext cx="216024" cy="648072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6" name="Yukarı Aşağı Ok 5"/>
          <p:cNvSpPr/>
          <p:nvPr/>
        </p:nvSpPr>
        <p:spPr>
          <a:xfrm>
            <a:off x="7164288" y="3429000"/>
            <a:ext cx="216024" cy="648072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52725" y="2051846"/>
            <a:ext cx="1436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Corbel" pitchFamily="34" charset="0"/>
              </a:rPr>
              <a:t>Bilim, Teknoloji ve Yenilik Politikaları Daire </a:t>
            </a:r>
            <a:r>
              <a:rPr lang="tr-TR" sz="1400" dirty="0" smtClean="0">
                <a:latin typeface="Corbel" pitchFamily="34" charset="0"/>
              </a:rPr>
              <a:t>Başkanlığı</a:t>
            </a:r>
            <a:endParaRPr lang="tr-TR" dirty="0">
              <a:latin typeface="Corbe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552725" y="3275982"/>
            <a:ext cx="1436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Corbel" pitchFamily="34" charset="0"/>
              </a:rPr>
              <a:t>Teknoloji Transfer Mekanizmaları Destekleme Grubu</a:t>
            </a:r>
            <a:endParaRPr lang="tr-TR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 Belirleme Süreci - Örnek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78968"/>
              </p:ext>
            </p:extLst>
          </p:nvPr>
        </p:nvGraphicFramePr>
        <p:xfrm>
          <a:off x="0" y="980728"/>
          <a:ext cx="6995170" cy="4569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7023177" y="1196752"/>
            <a:ext cx="1436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Corbel" pitchFamily="34" charset="0"/>
              </a:rPr>
              <a:t>GÖSTERGE:</a:t>
            </a:r>
          </a:p>
          <a:p>
            <a:r>
              <a:rPr lang="tr-TR" sz="1400" dirty="0" smtClean="0">
                <a:latin typeface="Corbel" pitchFamily="34" charset="0"/>
              </a:rPr>
              <a:t>-Global </a:t>
            </a:r>
            <a:r>
              <a:rPr lang="tr-TR" sz="1400" dirty="0" err="1" smtClean="0">
                <a:latin typeface="Corbel" pitchFamily="34" charset="0"/>
              </a:rPr>
              <a:t>Innovation</a:t>
            </a:r>
            <a:r>
              <a:rPr lang="tr-TR" sz="1400" dirty="0" smtClean="0">
                <a:latin typeface="Corbel" pitchFamily="34" charset="0"/>
              </a:rPr>
              <a:t> Index sırası</a:t>
            </a:r>
            <a:endParaRPr lang="tr-TR" dirty="0">
              <a:latin typeface="Corbe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969501" y="2425497"/>
            <a:ext cx="1436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Corbel" pitchFamily="34" charset="0"/>
              </a:rPr>
              <a:t>GÖSTERGE:</a:t>
            </a:r>
          </a:p>
          <a:p>
            <a:r>
              <a:rPr lang="tr-TR" sz="1400" dirty="0" smtClean="0">
                <a:latin typeface="Corbel" pitchFamily="34" charset="0"/>
              </a:rPr>
              <a:t>-Ulusal patent başvuru sayısı</a:t>
            </a:r>
          </a:p>
          <a:p>
            <a:r>
              <a:rPr lang="tr-TR" sz="1400" dirty="0" smtClean="0">
                <a:latin typeface="Corbel" pitchFamily="34" charset="0"/>
              </a:rPr>
              <a:t>-PCT başvuru sayısı</a:t>
            </a:r>
            <a:endParaRPr lang="tr-TR" dirty="0">
              <a:latin typeface="Corbe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023177" y="3714017"/>
            <a:ext cx="14364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Corbel" pitchFamily="34" charset="0"/>
              </a:rPr>
              <a:t>GÖSTERGE:</a:t>
            </a:r>
          </a:p>
          <a:p>
            <a:r>
              <a:rPr lang="tr-TR" sz="1400" dirty="0" smtClean="0">
                <a:latin typeface="Corbel" pitchFamily="34" charset="0"/>
              </a:rPr>
              <a:t>-Patent başvurusu eğitimi sayısı</a:t>
            </a:r>
          </a:p>
          <a:p>
            <a:r>
              <a:rPr lang="tr-TR" sz="1400" dirty="0" smtClean="0">
                <a:latin typeface="Corbel" pitchFamily="34" charset="0"/>
              </a:rPr>
              <a:t>- Değerlendirilen buluş bildirim sayısı</a:t>
            </a:r>
            <a:endParaRPr lang="tr-TR" dirty="0">
              <a:latin typeface="Corbel" pitchFamily="34" charset="0"/>
            </a:endParaRPr>
          </a:p>
        </p:txBody>
      </p:sp>
      <p:sp>
        <p:nvSpPr>
          <p:cNvPr id="3" name="Dikdörtgen Belirtme Çizgisi 2"/>
          <p:cNvSpPr/>
          <p:nvPr/>
        </p:nvSpPr>
        <p:spPr>
          <a:xfrm>
            <a:off x="179512" y="1556792"/>
            <a:ext cx="1872208" cy="1413157"/>
          </a:xfrm>
          <a:prstGeom prst="wedgeRectCallout">
            <a:avLst>
              <a:gd name="adj1" fmla="val 50744"/>
              <a:gd name="adj2" fmla="val 7174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0" u="none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Bk BT" pitchFamily="34" charset="0"/>
              </a:rPr>
              <a:t>Destek oranı taktik hedeflerdeki performansa göre belirlenecek</a:t>
            </a:r>
          </a:p>
        </p:txBody>
      </p:sp>
    </p:spTree>
    <p:extLst>
      <p:ext uri="{BB962C8B-B14F-4D97-AF65-F5344CB8AC3E}">
        <p14:creationId xmlns:p14="http://schemas.microsoft.com/office/powerpoint/2010/main" val="10324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 Belirleme ve </a:t>
            </a:r>
            <a:r>
              <a:rPr lang="tr-TR" dirty="0" err="1" smtClean="0"/>
              <a:t>Ağırlıklandırma</a:t>
            </a:r>
            <a:r>
              <a:rPr lang="tr-TR" dirty="0" smtClean="0"/>
              <a:t> Süreci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752769084"/>
              </p:ext>
            </p:extLst>
          </p:nvPr>
        </p:nvGraphicFramePr>
        <p:xfrm>
          <a:off x="179512" y="908720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7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Uygulama – Hedeflerin Belirlenmesi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826041" cy="44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Uygulama – Bütçe Oluşturma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16550"/>
              </p:ext>
            </p:extLst>
          </p:nvPr>
        </p:nvGraphicFramePr>
        <p:xfrm>
          <a:off x="0" y="856635"/>
          <a:ext cx="9144000" cy="598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99433849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517905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8529876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984755795"/>
                    </a:ext>
                  </a:extLst>
                </a:gridCol>
              </a:tblGrid>
              <a:tr h="1269062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Gider kalemi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Miktar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Katkı sağladığı performans göstergesi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Gerekçe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270415"/>
                  </a:ext>
                </a:extLst>
              </a:tr>
              <a:tr h="103625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Modül 1 personel gideri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 adam-ay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-Ulusal</a:t>
                      </a:r>
                      <a:r>
                        <a:rPr lang="tr-TR" sz="1600" baseline="0" dirty="0" smtClean="0"/>
                        <a:t> patent başvurusu sayısı</a:t>
                      </a:r>
                    </a:p>
                    <a:p>
                      <a:r>
                        <a:rPr lang="tr-TR" sz="1600" baseline="0" dirty="0" smtClean="0"/>
                        <a:t>-PCT patent başvurusu sayısı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 Daha önce patent başvurusu yapmamış … öğretim üyesine … adet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eğitim verilmesi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77442"/>
                  </a:ext>
                </a:extLst>
              </a:tr>
              <a:tr h="103625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Modül 4 personel gideri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 adam-ay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-Ulusal</a:t>
                      </a:r>
                      <a:r>
                        <a:rPr lang="tr-TR" sz="1600" baseline="0" dirty="0" smtClean="0"/>
                        <a:t> patent başvurusu sayısı</a:t>
                      </a:r>
                    </a:p>
                    <a:p>
                      <a:r>
                        <a:rPr lang="tr-TR" sz="1600" baseline="0" dirty="0" smtClean="0"/>
                        <a:t>-PCT patent başvurusu sayısı</a:t>
                      </a:r>
                      <a:endParaRPr lang="tr-T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</a:t>
                      </a:r>
                      <a:r>
                        <a:rPr lang="tr-TR" sz="1600" baseline="0" dirty="0" smtClean="0"/>
                        <a:t> Buluş bildirimlerinin değerlendirilmesi</a:t>
                      </a:r>
                    </a:p>
                    <a:p>
                      <a:r>
                        <a:rPr lang="tr-TR" sz="1600" baseline="0" dirty="0" smtClean="0"/>
                        <a:t>- Başvuruların koordinasyonu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60016"/>
                  </a:ext>
                </a:extLst>
              </a:tr>
              <a:tr h="127025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Patent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err="1" smtClean="0"/>
                        <a:t>veritabanı</a:t>
                      </a:r>
                      <a:r>
                        <a:rPr lang="tr-TR" sz="1600" baseline="0" dirty="0" smtClean="0"/>
                        <a:t> aboneliği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12 ay</a:t>
                      </a:r>
                      <a:r>
                        <a:rPr lang="tr-TR" sz="1600" baseline="0" dirty="0" smtClean="0"/>
                        <a:t> 3 kullanıcı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-Ulusal</a:t>
                      </a:r>
                      <a:r>
                        <a:rPr lang="tr-TR" sz="1600" baseline="0" dirty="0" smtClean="0"/>
                        <a:t> patent başvurusu sayısı</a:t>
                      </a:r>
                    </a:p>
                    <a:p>
                      <a:r>
                        <a:rPr lang="tr-TR" sz="1600" baseline="0" dirty="0" smtClean="0"/>
                        <a:t>-PCT patent başvurusu sayısı</a:t>
                      </a:r>
                      <a:endParaRPr lang="tr-T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 Buluş</a:t>
                      </a:r>
                      <a:r>
                        <a:rPr lang="tr-TR" sz="1600" baseline="0" dirty="0" smtClean="0"/>
                        <a:t> bildirimlerinin değerlendirilmesi</a:t>
                      </a:r>
                    </a:p>
                    <a:p>
                      <a:r>
                        <a:rPr lang="tr-TR" sz="1600" baseline="0" dirty="0" smtClean="0"/>
                        <a:t>- Patent haritalarından teknoloji trendlerinin analizi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95611"/>
                  </a:ext>
                </a:extLst>
              </a:tr>
              <a:tr h="127025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Patent değerleme hizmeti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Portföydeki</a:t>
                      </a:r>
                      <a:r>
                        <a:rPr lang="tr-TR" sz="1600" baseline="0" dirty="0" smtClean="0"/>
                        <a:t> … adet patent için değerleme çalışması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 FMH elde</a:t>
                      </a:r>
                      <a:r>
                        <a:rPr lang="tr-TR" sz="1600" baseline="0" dirty="0" smtClean="0"/>
                        <a:t> edilen gelir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Konusunda</a:t>
                      </a:r>
                      <a:r>
                        <a:rPr lang="tr-TR" sz="1600" baseline="0" dirty="0" smtClean="0"/>
                        <a:t> uzman şirketten alınan hizmet ile lisanslama faaliyetleri daha etkin yürütülecektir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83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71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Uygulama – Performans Değerlendirmesi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96508"/>
              </p:ext>
            </p:extLst>
          </p:nvPr>
        </p:nvGraphicFramePr>
        <p:xfrm>
          <a:off x="395536" y="1340768"/>
          <a:ext cx="784887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373">
                  <a:extLst>
                    <a:ext uri="{9D8B030D-6E8A-4147-A177-3AD203B41FA5}">
                      <a16:colId xmlns:a16="http://schemas.microsoft.com/office/drawing/2014/main" val="1719434016"/>
                    </a:ext>
                  </a:extLst>
                </a:gridCol>
                <a:gridCol w="976250">
                  <a:extLst>
                    <a:ext uri="{9D8B030D-6E8A-4147-A177-3AD203B41FA5}">
                      <a16:colId xmlns:a16="http://schemas.microsoft.com/office/drawing/2014/main" val="2081494569"/>
                    </a:ext>
                  </a:extLst>
                </a:gridCol>
                <a:gridCol w="976250">
                  <a:extLst>
                    <a:ext uri="{9D8B030D-6E8A-4147-A177-3AD203B41FA5}">
                      <a16:colId xmlns:a16="http://schemas.microsoft.com/office/drawing/2014/main" val="4238357756"/>
                    </a:ext>
                  </a:extLst>
                </a:gridCol>
                <a:gridCol w="976250">
                  <a:extLst>
                    <a:ext uri="{9D8B030D-6E8A-4147-A177-3AD203B41FA5}">
                      <a16:colId xmlns:a16="http://schemas.microsoft.com/office/drawing/2014/main" val="1852711973"/>
                    </a:ext>
                  </a:extLst>
                </a:gridCol>
                <a:gridCol w="976250">
                  <a:extLst>
                    <a:ext uri="{9D8B030D-6E8A-4147-A177-3AD203B41FA5}">
                      <a16:colId xmlns:a16="http://schemas.microsoft.com/office/drawing/2014/main" val="408168790"/>
                    </a:ext>
                  </a:extLst>
                </a:gridCol>
                <a:gridCol w="976250">
                  <a:extLst>
                    <a:ext uri="{9D8B030D-6E8A-4147-A177-3AD203B41FA5}">
                      <a16:colId xmlns:a16="http://schemas.microsoft.com/office/drawing/2014/main" val="3007835665"/>
                    </a:ext>
                  </a:extLst>
                </a:gridCol>
                <a:gridCol w="976250">
                  <a:extLst>
                    <a:ext uri="{9D8B030D-6E8A-4147-A177-3AD203B41FA5}">
                      <a16:colId xmlns:a16="http://schemas.microsoft.com/office/drawing/2014/main" val="540296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Performans</a:t>
                      </a:r>
                      <a:r>
                        <a:rPr lang="tr-TR" sz="1400" baseline="0" dirty="0" smtClean="0"/>
                        <a:t> Göstergesi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Ağırlık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Skor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Ağırlık 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Skor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Ağırlık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Skor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297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Performans Göstergesi 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%8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%15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5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PG - 2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%12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%12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4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PG - 3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%15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%8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%12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01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PG - 4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%15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…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%17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20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…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…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…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…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…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…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7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…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%.10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9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Performans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%100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3,4/5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%100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4,7/5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%100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1,6/5</a:t>
                      </a:r>
                      <a:endParaRPr lang="tr-T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328251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665025" y="84647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rbel" pitchFamily="34" charset="0"/>
              </a:rPr>
              <a:t>TTO-1</a:t>
            </a:r>
            <a:endParaRPr lang="tr-TR" b="1" dirty="0">
              <a:latin typeface="Corbe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283968" y="8717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rbel" pitchFamily="34" charset="0"/>
              </a:rPr>
              <a:t>TTO-2</a:t>
            </a:r>
            <a:endParaRPr lang="tr-TR" b="1" dirty="0">
              <a:latin typeface="Corbe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156176" y="8509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rbel" pitchFamily="34" charset="0"/>
              </a:rPr>
              <a:t>TTO-3</a:t>
            </a:r>
            <a:endParaRPr lang="tr-TR" b="1" dirty="0">
              <a:latin typeface="Corbel" pitchFamily="34" charset="0"/>
            </a:endParaRPr>
          </a:p>
        </p:txBody>
      </p:sp>
      <p:sp>
        <p:nvSpPr>
          <p:cNvPr id="4" name="Dikdörtgen Belirtme Çizgisi 3"/>
          <p:cNvSpPr/>
          <p:nvPr/>
        </p:nvSpPr>
        <p:spPr>
          <a:xfrm>
            <a:off x="407827" y="4450119"/>
            <a:ext cx="2664296" cy="1008112"/>
          </a:xfrm>
          <a:prstGeom prst="wedgeRectCallout">
            <a:avLst>
              <a:gd name="adj1" fmla="val 70852"/>
              <a:gd name="adj2" fmla="val -81331"/>
            </a:avLst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u="none" kern="1200" dirty="0" smtClean="0">
                <a:solidFill>
                  <a:schemeClr val="tx1"/>
                </a:solidFill>
                <a:latin typeface="Futura Bk BT" pitchFamily="34" charset="0"/>
              </a:rPr>
              <a:t>Ortalama performans – iyileştirme alanlarının belirlenmesine odaklanılacak</a:t>
            </a:r>
          </a:p>
        </p:txBody>
      </p:sp>
      <p:sp>
        <p:nvSpPr>
          <p:cNvPr id="9" name="Dikdörtgen Belirtme Çizgisi 8"/>
          <p:cNvSpPr/>
          <p:nvPr/>
        </p:nvSpPr>
        <p:spPr>
          <a:xfrm>
            <a:off x="2124965" y="5618307"/>
            <a:ext cx="2664296" cy="1008112"/>
          </a:xfrm>
          <a:prstGeom prst="wedgeRectCallout">
            <a:avLst>
              <a:gd name="adj1" fmla="val 76736"/>
              <a:gd name="adj2" fmla="val -192768"/>
            </a:avLst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u="none" kern="1200" dirty="0" smtClean="0">
                <a:solidFill>
                  <a:schemeClr val="tx1"/>
                </a:solidFill>
                <a:latin typeface="Futura Bk BT" pitchFamily="34" charset="0"/>
              </a:rPr>
              <a:t>Yüksek performans– İyi uygulamaların belirlenmesi ve yaygınlaştırılmasına çalışılacak</a:t>
            </a:r>
          </a:p>
        </p:txBody>
      </p:sp>
      <p:sp>
        <p:nvSpPr>
          <p:cNvPr id="10" name="Dikdörtgen Belirtme Çizgisi 9"/>
          <p:cNvSpPr/>
          <p:nvPr/>
        </p:nvSpPr>
        <p:spPr>
          <a:xfrm>
            <a:off x="5489321" y="5637050"/>
            <a:ext cx="2664296" cy="1008112"/>
          </a:xfrm>
          <a:prstGeom prst="wedgeRectCallout">
            <a:avLst>
              <a:gd name="adj1" fmla="val 30158"/>
              <a:gd name="adj2" fmla="val -191472"/>
            </a:avLst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u="none" kern="1200" dirty="0" smtClean="0">
                <a:solidFill>
                  <a:schemeClr val="tx1"/>
                </a:solidFill>
                <a:latin typeface="Futura Bk BT" pitchFamily="34" charset="0"/>
              </a:rPr>
              <a:t>Düşük performans– Yakından izleme yapılacak. Engelleyici faktörler belirlenecek, düzeltici/önleyici faaliyetler planlanacak</a:t>
            </a:r>
          </a:p>
        </p:txBody>
      </p:sp>
    </p:spTree>
    <p:extLst>
      <p:ext uri="{BB962C8B-B14F-4D97-AF65-F5344CB8AC3E}">
        <p14:creationId xmlns:p14="http://schemas.microsoft.com/office/powerpoint/2010/main" val="14197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Mevcut durum özeti</a:t>
            </a:r>
          </a:p>
          <a:p>
            <a:endParaRPr lang="tr-TR" dirty="0"/>
          </a:p>
          <a:p>
            <a:r>
              <a:rPr lang="tr-TR" dirty="0" smtClean="0"/>
              <a:t>Hedef ve performans odaklı destek sistemi</a:t>
            </a:r>
          </a:p>
          <a:p>
            <a:endParaRPr lang="tr-TR" dirty="0"/>
          </a:p>
          <a:p>
            <a:r>
              <a:rPr lang="tr-TR" dirty="0" smtClean="0"/>
              <a:t>Programda yapılan yenilikler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5715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 Uygulama – Destek Hesaplanması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95536" y="1052736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rbel" pitchFamily="34" charset="0"/>
              </a:rPr>
              <a:t>Hedef Odaklı Büyüme </a:t>
            </a:r>
            <a:r>
              <a:rPr lang="tr-TR" sz="2400" dirty="0" err="1" smtClean="0">
                <a:latin typeface="Corbel" pitchFamily="34" charset="0"/>
              </a:rPr>
              <a:t>Aşaması’nda</a:t>
            </a:r>
            <a:r>
              <a:rPr lang="tr-TR" sz="2400" dirty="0" smtClean="0">
                <a:latin typeface="Corbel" pitchFamily="34" charset="0"/>
              </a:rPr>
              <a:t>;</a:t>
            </a:r>
          </a:p>
          <a:p>
            <a:endParaRPr lang="tr-TR" sz="2400" dirty="0">
              <a:latin typeface="Corbel" pitchFamily="34" charset="0"/>
            </a:endParaRPr>
          </a:p>
          <a:p>
            <a:r>
              <a:rPr lang="tr-TR" sz="2400" dirty="0" smtClean="0">
                <a:latin typeface="Corbel" pitchFamily="34" charset="0"/>
              </a:rPr>
              <a:t>Destek oranı alt sınır %40 – üst sınır %80</a:t>
            </a:r>
          </a:p>
          <a:p>
            <a:endParaRPr lang="tr-TR" sz="2400" dirty="0" smtClean="0">
              <a:latin typeface="Corbel" pitchFamily="34" charset="0"/>
            </a:endParaRPr>
          </a:p>
          <a:p>
            <a:r>
              <a:rPr lang="tr-TR" sz="2400" dirty="0" smtClean="0">
                <a:latin typeface="Corbel" pitchFamily="34" charset="0"/>
              </a:rPr>
              <a:t>Destek oranı = %40+(performans-1) x %10</a:t>
            </a:r>
            <a:endParaRPr lang="tr-TR" sz="2400" dirty="0">
              <a:latin typeface="Corbel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99626"/>
              </p:ext>
            </p:extLst>
          </p:nvPr>
        </p:nvGraphicFramePr>
        <p:xfrm>
          <a:off x="1115616" y="3338374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515237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260829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2592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TTO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Performans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Destek Oranı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TTO-1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3,4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%40+(3,4-1)x%10</a:t>
                      </a:r>
                    </a:p>
                    <a:p>
                      <a:r>
                        <a:rPr lang="tr-TR" b="1" dirty="0" smtClean="0"/>
                        <a:t>=%64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79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TTO-2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4,7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%77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77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TTO-3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1,6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%46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14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0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Beklenen Etki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Ulusal </a:t>
            </a:r>
            <a:r>
              <a:rPr lang="tr-TR" dirty="0" err="1" smtClean="0"/>
              <a:t>Ar-Ge</a:t>
            </a:r>
            <a:r>
              <a:rPr lang="tr-TR" dirty="0" smtClean="0"/>
              <a:t> ve yenilik stratejileri ile uyumlu hedeflerle izlenen bir destek yöntemi</a:t>
            </a:r>
          </a:p>
          <a:p>
            <a:endParaRPr lang="tr-TR" dirty="0"/>
          </a:p>
          <a:p>
            <a:r>
              <a:rPr lang="tr-TR" dirty="0" smtClean="0"/>
              <a:t>Düzenli geri bildirim ile güncellenebilen, işbirliği ve öğrenme ile kendini geliştiren dinamik bir yapı</a:t>
            </a:r>
          </a:p>
          <a:p>
            <a:endParaRPr lang="tr-TR" dirty="0"/>
          </a:p>
          <a:p>
            <a:r>
              <a:rPr lang="tr-TR" dirty="0" smtClean="0"/>
              <a:t>Performans değerlendirmesi ile </a:t>
            </a:r>
            <a:r>
              <a:rPr lang="tr-TR" dirty="0" err="1" smtClean="0"/>
              <a:t>TTO’lardaki</a:t>
            </a:r>
            <a:r>
              <a:rPr lang="tr-TR" dirty="0" smtClean="0"/>
              <a:t> iyi uygulamaların tespiti ve yaygınlaştırılması</a:t>
            </a:r>
          </a:p>
          <a:p>
            <a:endParaRPr lang="tr-TR" dirty="0"/>
          </a:p>
          <a:p>
            <a:r>
              <a:rPr lang="tr-TR" dirty="0" smtClean="0"/>
              <a:t>Bütçeleme ve harcamada esneklik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46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Autofit/>
          </a:bodyPr>
          <a:lstStyle/>
          <a:p>
            <a:r>
              <a:rPr lang="tr-TR" sz="2400" dirty="0" smtClean="0"/>
              <a:t>Uygulama </a:t>
            </a:r>
            <a:r>
              <a:rPr lang="tr-TR" sz="2400" dirty="0" err="1" smtClean="0"/>
              <a:t>Esasları’nda</a:t>
            </a:r>
            <a:r>
              <a:rPr lang="tr-TR" sz="2400" dirty="0" smtClean="0"/>
              <a:t> Yapılan Değişiklikler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033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Kuruluş Türü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Mevcut</a:t>
            </a:r>
          </a:p>
          <a:p>
            <a:endParaRPr lang="tr-TR" sz="2400" dirty="0"/>
          </a:p>
          <a:p>
            <a:r>
              <a:rPr lang="tr-TR" sz="2400" dirty="0"/>
              <a:t>Üniversite birimleri</a:t>
            </a:r>
          </a:p>
          <a:p>
            <a:r>
              <a:rPr lang="tr-TR" sz="2400" dirty="0"/>
              <a:t>Teknoloji geliştirme bölgesi yönetici şirketi</a:t>
            </a:r>
          </a:p>
          <a:p>
            <a:r>
              <a:rPr lang="tr-TR" sz="2400" dirty="0"/>
              <a:t>Vakıfların, TGB yönetici şirketinin ortak olduğu şirketler</a:t>
            </a:r>
          </a:p>
          <a:p>
            <a:endParaRPr lang="tr-TR" sz="2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Önerilen</a:t>
            </a:r>
          </a:p>
          <a:p>
            <a:endParaRPr lang="tr-TR" sz="2400" dirty="0"/>
          </a:p>
          <a:p>
            <a:r>
              <a:rPr lang="tr-TR" sz="2400" dirty="0"/>
              <a:t>Üniversite </a:t>
            </a:r>
            <a:r>
              <a:rPr lang="tr-TR" sz="2400" dirty="0" smtClean="0"/>
              <a:t>birimleri</a:t>
            </a:r>
            <a:endParaRPr lang="tr-TR" sz="2400" dirty="0"/>
          </a:p>
          <a:p>
            <a:r>
              <a:rPr lang="tr-TR" sz="2400" dirty="0"/>
              <a:t>«Teknoloji Transfer Ofisleri </a:t>
            </a:r>
            <a:r>
              <a:rPr lang="tr-TR" sz="2400" dirty="0" err="1"/>
              <a:t>Yönetmeliği»ne</a:t>
            </a:r>
            <a:r>
              <a:rPr lang="tr-TR" sz="2400" dirty="0"/>
              <a:t> göre kurulmuş sermaye şirketleri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8A04-9DB8-4D3C-8D23-AF54D64D8286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277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Destek Süresi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Mevcut</a:t>
            </a:r>
          </a:p>
          <a:p>
            <a:endParaRPr lang="tr-TR" sz="2400" dirty="0"/>
          </a:p>
          <a:p>
            <a:r>
              <a:rPr lang="tr-TR" sz="2400" dirty="0"/>
              <a:t>Destek süresi 5 yıl</a:t>
            </a:r>
          </a:p>
          <a:p>
            <a:r>
              <a:rPr lang="tr-TR" sz="2400" dirty="0"/>
              <a:t>5 yıla kadar süre uzatımı verilebilir</a:t>
            </a:r>
          </a:p>
          <a:p>
            <a:r>
              <a:rPr lang="tr-TR" sz="2400" dirty="0"/>
              <a:t>Süre uzatımı şartları tanımlı değil</a:t>
            </a:r>
          </a:p>
          <a:p>
            <a:endParaRPr lang="tr-TR" sz="2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Önerilen</a:t>
            </a:r>
          </a:p>
          <a:p>
            <a:pPr marL="0" indent="0" algn="ctr">
              <a:buNone/>
            </a:pPr>
            <a:endParaRPr lang="tr-TR" sz="2400" b="1" dirty="0" smtClean="0"/>
          </a:p>
          <a:p>
            <a:r>
              <a:rPr lang="tr-TR" sz="2400" dirty="0" smtClean="0"/>
              <a:t>«</a:t>
            </a:r>
            <a:r>
              <a:rPr lang="tr-TR" sz="2400" dirty="0"/>
              <a:t>Kurumsal Kapasite Geliştirme» ve «Hedef Odaklı Büyüme» olarak iki aşama tanımlı</a:t>
            </a:r>
          </a:p>
          <a:p>
            <a:r>
              <a:rPr lang="tr-TR" sz="2400" dirty="0"/>
              <a:t>Aşamaların destek süresi çağrı duyurusunda </a:t>
            </a:r>
            <a:r>
              <a:rPr lang="tr-TR" sz="2400" dirty="0" smtClean="0"/>
              <a:t>belirtilecek</a:t>
            </a:r>
          </a:p>
          <a:p>
            <a:r>
              <a:rPr lang="tr-TR" sz="2400" dirty="0" smtClean="0"/>
              <a:t>Aşamalar </a:t>
            </a:r>
            <a:r>
              <a:rPr lang="tr-TR" sz="2400" dirty="0"/>
              <a:t>arası geçiş süreci tanımlı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8A04-9DB8-4D3C-8D23-AF54D64D8286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78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Destek Aşamaları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Mevcut</a:t>
            </a:r>
          </a:p>
          <a:p>
            <a:endParaRPr lang="tr-TR" sz="2400" dirty="0"/>
          </a:p>
          <a:p>
            <a:r>
              <a:rPr lang="tr-TR" sz="2400" dirty="0"/>
              <a:t>Destek süresi 5 yıl</a:t>
            </a:r>
          </a:p>
          <a:p>
            <a:r>
              <a:rPr lang="tr-TR" sz="2400" dirty="0"/>
              <a:t>5 yıla kadar süre uzatımı verilebilir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Önerilen</a:t>
            </a:r>
          </a:p>
          <a:p>
            <a:endParaRPr lang="tr-TR" sz="2400" dirty="0"/>
          </a:p>
          <a:p>
            <a:r>
              <a:rPr lang="tr-TR" sz="2400" dirty="0"/>
              <a:t>«Kurumsal Kapasite Geliştirme» </a:t>
            </a:r>
            <a:r>
              <a:rPr lang="tr-TR" sz="2400" dirty="0" smtClean="0"/>
              <a:t>aşaması en fazla 5 yıl</a:t>
            </a:r>
            <a:endParaRPr lang="tr-TR" sz="2400" dirty="0"/>
          </a:p>
          <a:p>
            <a:r>
              <a:rPr lang="tr-TR" sz="2400" dirty="0"/>
              <a:t>«Hedef Odaklı Büyüme» </a:t>
            </a:r>
            <a:r>
              <a:rPr lang="tr-TR" sz="2400" dirty="0" smtClean="0"/>
              <a:t>aşaması en fazla 5 yıl</a:t>
            </a:r>
          </a:p>
          <a:p>
            <a:r>
              <a:rPr lang="tr-TR" sz="2400" dirty="0" smtClean="0"/>
              <a:t>Çağrıda belirtilmesi durumunda destek doğrudan «Hedef Odaklı Büyüme» aşamasından başlatılabilir</a:t>
            </a:r>
          </a:p>
          <a:p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8A04-9DB8-4D3C-8D23-AF54D64D8286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835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Destek Oranı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Mevcut</a:t>
            </a:r>
          </a:p>
          <a:p>
            <a:endParaRPr lang="tr-TR" sz="2400" dirty="0"/>
          </a:p>
          <a:p>
            <a:r>
              <a:rPr lang="tr-TR" sz="2400" dirty="0"/>
              <a:t>Destek süresinde %80</a:t>
            </a:r>
          </a:p>
          <a:p>
            <a:r>
              <a:rPr lang="tr-TR" sz="2400" dirty="0"/>
              <a:t>Süre uzatımında %60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Önerilen</a:t>
            </a:r>
          </a:p>
          <a:p>
            <a:endParaRPr lang="tr-TR" sz="2400" dirty="0"/>
          </a:p>
          <a:p>
            <a:r>
              <a:rPr lang="tr-TR" sz="2400" dirty="0"/>
              <a:t>«Kurumsal Kapasite Geliştirme» aşamasında %80</a:t>
            </a:r>
          </a:p>
          <a:p>
            <a:r>
              <a:rPr lang="tr-TR" sz="2400" dirty="0"/>
              <a:t>«Hedef Odaklı Büyüme» aşamasında </a:t>
            </a:r>
            <a:r>
              <a:rPr lang="tr-TR" sz="2400" dirty="0" err="1"/>
              <a:t>TTO’nun</a:t>
            </a:r>
            <a:r>
              <a:rPr lang="tr-TR" sz="2400" dirty="0"/>
              <a:t> </a:t>
            </a:r>
            <a:r>
              <a:rPr lang="tr-TR" sz="2400" dirty="0" smtClean="0"/>
              <a:t>performans skoruna </a:t>
            </a:r>
            <a:r>
              <a:rPr lang="tr-TR" sz="2400" dirty="0"/>
              <a:t>göre %40-%80 arasında </a:t>
            </a:r>
            <a:r>
              <a:rPr lang="tr-TR" sz="2400" dirty="0" smtClean="0"/>
              <a:t>değişen destek oranı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8A04-9DB8-4D3C-8D23-AF54D64D8286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320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Başvuruların Değerlendirilmesi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400" b="1" dirty="0" smtClean="0"/>
              <a:t>Mevcut</a:t>
            </a:r>
          </a:p>
          <a:p>
            <a:endParaRPr lang="tr-TR" sz="2400" dirty="0"/>
          </a:p>
          <a:p>
            <a:r>
              <a:rPr lang="tr-TR" sz="2400" dirty="0" smtClean="0"/>
              <a:t>Başvurular GYK tarafından değerlendirilir</a:t>
            </a:r>
            <a:endParaRPr lang="tr-TR" sz="2400" dirty="0"/>
          </a:p>
          <a:p>
            <a:r>
              <a:rPr lang="tr-TR" sz="2400" dirty="0" smtClean="0"/>
              <a:t>Gerekli görülmesi durumunda </a:t>
            </a:r>
            <a:r>
              <a:rPr lang="tr-TR" sz="2400" dirty="0" err="1" smtClean="0"/>
              <a:t>TTO’lar</a:t>
            </a:r>
            <a:r>
              <a:rPr lang="tr-TR" sz="2400" dirty="0" smtClean="0"/>
              <a:t> yerinde ziyaret edilir</a:t>
            </a:r>
            <a:endParaRPr lang="tr-TR" sz="2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400" b="1" dirty="0" smtClean="0"/>
              <a:t>Önerilen</a:t>
            </a:r>
          </a:p>
          <a:p>
            <a:endParaRPr lang="tr-TR" sz="2400" dirty="0"/>
          </a:p>
          <a:p>
            <a:r>
              <a:rPr lang="tr-TR" sz="2400" dirty="0" smtClean="0"/>
              <a:t>Başvurular panel tarafından değerlendirilir</a:t>
            </a:r>
          </a:p>
          <a:p>
            <a:r>
              <a:rPr lang="tr-TR" sz="2400" dirty="0" smtClean="0"/>
              <a:t>GYK tarafından belirlenen eşik üzerinde kalan </a:t>
            </a:r>
            <a:r>
              <a:rPr lang="tr-TR" sz="2400" dirty="0" err="1" smtClean="0"/>
              <a:t>TTO’lar</a:t>
            </a:r>
            <a:r>
              <a:rPr lang="tr-TR" sz="2400" dirty="0" smtClean="0"/>
              <a:t> en az iki GYK üyesi tarafından yerinde ziyaret edilir</a:t>
            </a:r>
          </a:p>
          <a:p>
            <a:r>
              <a:rPr lang="tr-TR" sz="2400" dirty="0" smtClean="0"/>
              <a:t>Panel puanı ve GYK puanı ortalamasına göre desteklenecek projeler belirlenir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8A04-9DB8-4D3C-8D23-AF54D64D8286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557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Devri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Mevcut</a:t>
            </a:r>
          </a:p>
          <a:p>
            <a:endParaRPr lang="tr-TR" sz="2400" dirty="0"/>
          </a:p>
          <a:p>
            <a:r>
              <a:rPr lang="tr-TR" sz="2400" dirty="0"/>
              <a:t>Proje, kuruluş tanımına uygun herhangi bir kuruluşa </a:t>
            </a:r>
            <a:r>
              <a:rPr lang="tr-TR" sz="2400" dirty="0" smtClean="0"/>
              <a:t>devredilebilir</a:t>
            </a:r>
            <a:endParaRPr lang="tr-TR" sz="2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Önerilen</a:t>
            </a:r>
          </a:p>
          <a:p>
            <a:endParaRPr lang="tr-TR" sz="2400" dirty="0"/>
          </a:p>
          <a:p>
            <a:r>
              <a:rPr lang="tr-TR" sz="2400" dirty="0"/>
              <a:t>Proje sadece «Teknoloji Transfer Ofisleri </a:t>
            </a:r>
            <a:r>
              <a:rPr lang="tr-TR" sz="2400" dirty="0" err="1"/>
              <a:t>Yönetmeliği»ne</a:t>
            </a:r>
            <a:r>
              <a:rPr lang="tr-TR" sz="2400" dirty="0"/>
              <a:t> göre kurulmuş sermaye şirketine </a:t>
            </a:r>
            <a:r>
              <a:rPr lang="tr-TR" sz="2400" dirty="0" smtClean="0"/>
              <a:t>devredilebilir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8A04-9DB8-4D3C-8D23-AF54D64D8286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456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Mali Hususlar – Proje Teşvik İkramiyesi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Mevcut</a:t>
            </a:r>
          </a:p>
          <a:p>
            <a:endParaRPr lang="tr-TR" sz="2400" dirty="0"/>
          </a:p>
          <a:p>
            <a:r>
              <a:rPr lang="tr-TR" sz="2400" dirty="0" smtClean="0"/>
              <a:t>Üniversite birimleri/şirket olarak faaliyet gösteren </a:t>
            </a:r>
            <a:r>
              <a:rPr lang="tr-TR" sz="2400" dirty="0" err="1" smtClean="0"/>
              <a:t>TTO’lar</a:t>
            </a:r>
            <a:r>
              <a:rPr lang="tr-TR" sz="2400" dirty="0" smtClean="0"/>
              <a:t>, projede görevlendirilen akademik personele PTİ ödeyebilir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Önerilen</a:t>
            </a:r>
          </a:p>
          <a:p>
            <a:endParaRPr lang="tr-TR" sz="2400" dirty="0"/>
          </a:p>
          <a:p>
            <a:r>
              <a:rPr lang="tr-TR" sz="2400" dirty="0" smtClean="0"/>
              <a:t>Sadece üniversite birimi olarak faaliyet gösteren </a:t>
            </a:r>
            <a:r>
              <a:rPr lang="tr-TR" sz="2400" dirty="0" err="1" smtClean="0"/>
              <a:t>TTO’lar</a:t>
            </a:r>
            <a:r>
              <a:rPr lang="tr-TR" sz="2400" dirty="0" smtClean="0"/>
              <a:t> PTİ ödeyebilir</a:t>
            </a:r>
          </a:p>
          <a:p>
            <a:r>
              <a:rPr lang="tr-TR" sz="2400" dirty="0" smtClean="0"/>
              <a:t>Şirket olarak faaliyet gösteren </a:t>
            </a:r>
            <a:r>
              <a:rPr lang="tr-TR" sz="2400" dirty="0" err="1" smtClean="0"/>
              <a:t>TTO’lar</a:t>
            </a:r>
            <a:r>
              <a:rPr lang="tr-TR" sz="2400" dirty="0" smtClean="0"/>
              <a:t> hizmet alımları kaleminde proje bütçesine ekleyebilir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8A04-9DB8-4D3C-8D23-AF54D64D8286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28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Autofit/>
          </a:bodyPr>
          <a:lstStyle/>
          <a:p>
            <a:r>
              <a:rPr lang="tr-TR" sz="2400" dirty="0" smtClean="0"/>
              <a:t>Mevcut Durum Özeti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539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Mali Hususlar – Genel Gider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Mevcut</a:t>
            </a:r>
          </a:p>
          <a:p>
            <a:endParaRPr lang="tr-TR" sz="2400" dirty="0"/>
          </a:p>
          <a:p>
            <a:r>
              <a:rPr lang="tr-TR" sz="2400" dirty="0"/>
              <a:t>Genel gider oranı %10</a:t>
            </a:r>
          </a:p>
          <a:p>
            <a:r>
              <a:rPr lang="tr-TR" sz="2400" dirty="0"/>
              <a:t>Genel gider bütçeye dahil</a:t>
            </a:r>
          </a:p>
          <a:p>
            <a:r>
              <a:rPr lang="tr-TR" sz="2400" dirty="0"/>
              <a:t>Genel gider TÜBİTAK’a beyan </a:t>
            </a:r>
            <a:r>
              <a:rPr lang="tr-TR" sz="2400" dirty="0" smtClean="0"/>
              <a:t>edilir</a:t>
            </a:r>
            <a:endParaRPr lang="tr-TR" sz="2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Önerilen</a:t>
            </a:r>
          </a:p>
          <a:p>
            <a:endParaRPr lang="tr-TR" sz="2400" dirty="0"/>
          </a:p>
          <a:p>
            <a:r>
              <a:rPr lang="tr-TR" sz="2400" dirty="0" smtClean="0"/>
              <a:t>Destek tutarının %15’ine kadar genel gider desteği verilebilir</a:t>
            </a:r>
            <a:endParaRPr lang="tr-TR" sz="2400" dirty="0"/>
          </a:p>
          <a:p>
            <a:r>
              <a:rPr lang="tr-TR" sz="2400" dirty="0"/>
              <a:t>Genel gider ayrıca beyan </a:t>
            </a:r>
            <a:r>
              <a:rPr lang="tr-TR" sz="2400" dirty="0" smtClean="0"/>
              <a:t>edilmez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8A04-9DB8-4D3C-8D23-AF54D64D8286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621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Mali Hususlar – Desteklenmeyen Giderler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Mevcut</a:t>
            </a:r>
          </a:p>
          <a:p>
            <a:endParaRPr lang="tr-TR" sz="2400" dirty="0"/>
          </a:p>
          <a:p>
            <a:r>
              <a:rPr lang="tr-TR" sz="2400" dirty="0"/>
              <a:t>Desteklenmeyen giderler tanımlı değil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Önerilen</a:t>
            </a:r>
          </a:p>
          <a:p>
            <a:endParaRPr lang="tr-TR" sz="2400" dirty="0"/>
          </a:p>
          <a:p>
            <a:r>
              <a:rPr lang="tr-TR" sz="2400" dirty="0"/>
              <a:t>Kontrolü ve denetlenmesi zor olan </a:t>
            </a:r>
          </a:p>
          <a:p>
            <a:pPr lvl="1"/>
            <a:r>
              <a:rPr lang="tr-TR" dirty="0"/>
              <a:t>Konaklama</a:t>
            </a:r>
          </a:p>
          <a:p>
            <a:pPr lvl="1"/>
            <a:r>
              <a:rPr lang="tr-TR" dirty="0"/>
              <a:t>Şehir içi ulaşım</a:t>
            </a:r>
          </a:p>
          <a:p>
            <a:pPr lvl="1"/>
            <a:r>
              <a:rPr lang="tr-TR" dirty="0"/>
              <a:t>Araç kiralama</a:t>
            </a:r>
          </a:p>
          <a:p>
            <a:pPr lvl="1"/>
            <a:r>
              <a:rPr lang="tr-TR" dirty="0"/>
              <a:t>Muhasebe giderleri vb. desteklenmeyen gider olarak tanımlandı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8A04-9DB8-4D3C-8D23-AF54D64D8286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455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Yürürlükten Kaldırma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Mevcut</a:t>
            </a:r>
          </a:p>
          <a:p>
            <a:endParaRPr lang="tr-TR" sz="2400" dirty="0"/>
          </a:p>
          <a:p>
            <a:r>
              <a:rPr lang="tr-TR" sz="2400" dirty="0"/>
              <a:t>Öngörülen amaç ve çalışma programına uygun biçimde yürütülmediği anlaşılan projeler, mücbir sebeplerle yürütülmeleri olanaksız hale gelen projeler; </a:t>
            </a:r>
            <a:r>
              <a:rPr lang="tr-TR" sz="2400" u="sng" dirty="0" smtClean="0"/>
              <a:t>GYK kararı </a:t>
            </a:r>
            <a:r>
              <a:rPr lang="tr-TR" sz="2400" u="sng" dirty="0"/>
              <a:t>ile yürürlükten kaldırılır.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Önerilen</a:t>
            </a:r>
          </a:p>
          <a:p>
            <a:endParaRPr lang="tr-TR" sz="2400" dirty="0"/>
          </a:p>
          <a:p>
            <a:r>
              <a:rPr lang="tr-TR" sz="2400" dirty="0"/>
              <a:t>Projenin amacına uygun yürütülmemesi ile ilgili değerlendirme süreci tanımlanmıştır</a:t>
            </a:r>
          </a:p>
          <a:p>
            <a:r>
              <a:rPr lang="tr-TR" sz="2400" dirty="0"/>
              <a:t>Kuruluşun kastı nedeni </a:t>
            </a:r>
            <a:r>
              <a:rPr lang="tr-TR" sz="2400" dirty="0" smtClean="0"/>
              <a:t>ile projenin iptali kararı </a:t>
            </a:r>
            <a:r>
              <a:rPr lang="tr-TR" sz="2400" u="sng" dirty="0" smtClean="0"/>
              <a:t>Bilim Kurulu </a:t>
            </a:r>
            <a:r>
              <a:rPr lang="tr-TR" sz="2400" dirty="0" smtClean="0"/>
              <a:t>tarafından alınır.</a:t>
            </a:r>
          </a:p>
          <a:p>
            <a:r>
              <a:rPr lang="tr-TR" sz="2400" dirty="0" smtClean="0"/>
              <a:t>Diğer nedenlerle yürürlükten kaldırma kararı </a:t>
            </a:r>
            <a:r>
              <a:rPr lang="tr-TR" sz="2400" u="sng" dirty="0" smtClean="0"/>
              <a:t>Başkanlık</a:t>
            </a:r>
            <a:r>
              <a:rPr lang="tr-TR" sz="2400" dirty="0" smtClean="0"/>
              <a:t> tarafından alınır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8A04-9DB8-4D3C-8D23-AF54D64D8286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4010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Autofit/>
          </a:bodyPr>
          <a:lstStyle/>
          <a:p>
            <a:r>
              <a:rPr lang="tr-TR" sz="2400" dirty="0" smtClean="0"/>
              <a:t>Teşekkürler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810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1" y="0"/>
            <a:ext cx="7920880" cy="706090"/>
          </a:xfrm>
        </p:spPr>
        <p:txBody>
          <a:bodyPr>
            <a:noAutofit/>
          </a:bodyPr>
          <a:lstStyle/>
          <a:p>
            <a:r>
              <a:rPr lang="tr-TR" sz="2400" dirty="0" smtClean="0"/>
              <a:t>1513 – Teknoloji Transfer Ofisleri Destekleme Programı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E965B-F116-4767-8D8A-5E9B9A1B012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323528" y="105273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itchFamily="34" charset="0"/>
              </a:rPr>
              <a:t>2012, 2013,ve 2014 yıllarında açılan 3 çağrı ile 25 TTO desteklenmektedir.</a:t>
            </a:r>
            <a:endParaRPr lang="tr-TR" sz="2400" dirty="0">
              <a:latin typeface="Corbel" pitchFamily="34" charset="0"/>
            </a:endParaRPr>
          </a:p>
        </p:txBody>
      </p:sp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04693"/>
            <a:ext cx="797496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3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TTO’lara</a:t>
            </a:r>
            <a:r>
              <a:rPr lang="tr-TR" dirty="0" smtClean="0"/>
              <a:t> Sağlanan Destek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6093296"/>
            <a:ext cx="7715200" cy="60893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5 yılda sağlanan destek 88,3 Milyon TL</a:t>
            </a:r>
            <a:endParaRPr lang="tr-TR" dirty="0"/>
          </a:p>
        </p:txBody>
      </p:sp>
      <p:graphicFrame>
        <p:nvGraphicFramePr>
          <p:cNvPr id="5" name="Grafik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33915"/>
              </p:ext>
            </p:extLst>
          </p:nvPr>
        </p:nvGraphicFramePr>
        <p:xfrm>
          <a:off x="109844" y="764704"/>
          <a:ext cx="90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35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Araştırma Yetkinliği – FMH Havuzu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" y="804147"/>
            <a:ext cx="9118088" cy="593722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588224" y="6165304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>
                <a:latin typeface="Corbel" pitchFamily="34" charset="0"/>
              </a:rPr>
              <a:t>Kaynak: Girişimci ve Yenilikçi Üniversite Endeksi 2012-2017 verileri</a:t>
            </a:r>
            <a:endParaRPr lang="tr-TR" sz="11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Ekonomik Değer – FMH Havuzu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734"/>
            <a:ext cx="9038000" cy="589126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516216" y="6192345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>
                <a:latin typeface="Corbel" pitchFamily="34" charset="0"/>
              </a:rPr>
              <a:t>Kaynak: Girişimci ve Yenilikçi Üniversite Endeksi 2012-2017 verileri</a:t>
            </a:r>
            <a:endParaRPr lang="tr-TR" sz="11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TTO’ların</a:t>
            </a:r>
            <a:r>
              <a:rPr lang="tr-TR" dirty="0" smtClean="0"/>
              <a:t> Gelir Kaynakları	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" y="980728"/>
            <a:ext cx="9030653" cy="43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Üniversiteler araştırma yetkinliği, fikri mülkiyet hakları ve ekonomik değer yaratma bakımından farklı performans gösteriyor</a:t>
            </a:r>
          </a:p>
          <a:p>
            <a:endParaRPr lang="tr-TR" dirty="0" smtClean="0"/>
          </a:p>
          <a:p>
            <a:r>
              <a:rPr lang="tr-TR" dirty="0" err="1" smtClean="0"/>
              <a:t>TTO’lar</a:t>
            </a:r>
            <a:r>
              <a:rPr lang="tr-TR" dirty="0" smtClean="0"/>
              <a:t> ağırlıklı olarak Modül 2 ve Modül 3’ten gelir elde </a:t>
            </a:r>
            <a:r>
              <a:rPr lang="tr-TR" dirty="0"/>
              <a:t>ediyor; </a:t>
            </a:r>
            <a:r>
              <a:rPr lang="tr-TR" dirty="0" smtClean="0"/>
              <a:t> Modül </a:t>
            </a:r>
            <a:r>
              <a:rPr lang="tr-TR" dirty="0"/>
              <a:t>4 ve Modül 5 için sürdürülebilir gelir </a:t>
            </a:r>
            <a:r>
              <a:rPr lang="tr-TR" dirty="0" smtClean="0"/>
              <a:t>modellerine ihtiyaç var</a:t>
            </a:r>
          </a:p>
          <a:p>
            <a:endParaRPr lang="tr-TR" dirty="0" smtClean="0"/>
          </a:p>
          <a:p>
            <a:r>
              <a:rPr lang="tr-TR" dirty="0" err="1" smtClean="0"/>
              <a:t>TTO’ların</a:t>
            </a:r>
            <a:r>
              <a:rPr lang="tr-TR" dirty="0" smtClean="0"/>
              <a:t> öz yeterliliği düşük</a:t>
            </a:r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26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16354" tIns="189034" rIns="216354" bIns="189034" numCol="1" spcCol="1270" rtlCol="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Corbe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</TotalTime>
  <Words>1221</Words>
  <Application>Microsoft Office PowerPoint</Application>
  <PresentationFormat>Ekran Gösterisi (4:3)</PresentationFormat>
  <Paragraphs>330</Paragraphs>
  <Slides>33</Slides>
  <Notes>5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Arial</vt:lpstr>
      <vt:lpstr>Calibri</vt:lpstr>
      <vt:lpstr>Corbel</vt:lpstr>
      <vt:lpstr>Futura Bk BT</vt:lpstr>
      <vt:lpstr>Ulusal Yenilik Sistemimizin Geleceği_2</vt:lpstr>
      <vt:lpstr>1513 Teknoloji Transfer Ofisleri Destekleme Programı Yenilikler</vt:lpstr>
      <vt:lpstr>Sunum Planı</vt:lpstr>
      <vt:lpstr>Mevcut Durum Özeti</vt:lpstr>
      <vt:lpstr>1513 – Teknoloji Transfer Ofisleri Destekleme Programı</vt:lpstr>
      <vt:lpstr>TTO’lara Sağlanan Destek</vt:lpstr>
      <vt:lpstr>Araştırma Yetkinliği – FMH Havuzu</vt:lpstr>
      <vt:lpstr>Ekonomik Değer – FMH Havuzu</vt:lpstr>
      <vt:lpstr>TTO’ların Gelir Kaynakları </vt:lpstr>
      <vt:lpstr>Bulgular</vt:lpstr>
      <vt:lpstr>Bulgular</vt:lpstr>
      <vt:lpstr>Hedef ve Performans Odaklı Destek Sistemi</vt:lpstr>
      <vt:lpstr>Yeni TTO Destek Modeli</vt:lpstr>
      <vt:lpstr>Hedef Kategorileri</vt:lpstr>
      <vt:lpstr>Hedef Belirleme Süreci</vt:lpstr>
      <vt:lpstr>Hedef Belirleme Süreci - Örnek</vt:lpstr>
      <vt:lpstr>Hedef Belirleme ve Ağırlıklandırma Süreci</vt:lpstr>
      <vt:lpstr>Örnek Uygulama – Hedeflerin Belirlenmesi</vt:lpstr>
      <vt:lpstr>Örnek Uygulama – Bütçe Oluşturma</vt:lpstr>
      <vt:lpstr>Örnek Uygulama – Performans Değerlendirmesi</vt:lpstr>
      <vt:lpstr>Örnek Uygulama – Destek Hesaplanması</vt:lpstr>
      <vt:lpstr>Beklenen Etki</vt:lpstr>
      <vt:lpstr>Uygulama Esasları’nda Yapılan Değişiklikler</vt:lpstr>
      <vt:lpstr>Kuruluş Türü</vt:lpstr>
      <vt:lpstr>Destek Süresi</vt:lpstr>
      <vt:lpstr>Destek Aşamaları</vt:lpstr>
      <vt:lpstr>Destek Oranı</vt:lpstr>
      <vt:lpstr>Başvuruların Değerlendirilmesi</vt:lpstr>
      <vt:lpstr>Proje Devri</vt:lpstr>
      <vt:lpstr>Mali Hususlar – Proje Teşvik İkramiyesi</vt:lpstr>
      <vt:lpstr>Mali Hususlar – Genel Gider</vt:lpstr>
      <vt:lpstr>Mali Hususlar – Desteklenmeyen Giderler</vt:lpstr>
      <vt:lpstr>Yürürlükten Kaldırma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Merih Esra Himmetoglu</dc:creator>
  <cp:lastModifiedBy>Alp YURTSEVEN</cp:lastModifiedBy>
  <cp:revision>209</cp:revision>
  <cp:lastPrinted>2015-02-06T12:00:09Z</cp:lastPrinted>
  <dcterms:created xsi:type="dcterms:W3CDTF">2015-02-02T08:21:16Z</dcterms:created>
  <dcterms:modified xsi:type="dcterms:W3CDTF">2018-06-30T14:26:19Z</dcterms:modified>
</cp:coreProperties>
</file>