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06" r:id="rId2"/>
    <p:sldId id="319" r:id="rId3"/>
    <p:sldId id="304" r:id="rId4"/>
    <p:sldId id="299" r:id="rId5"/>
    <p:sldId id="302" r:id="rId6"/>
    <p:sldId id="305" r:id="rId7"/>
    <p:sldId id="303" r:id="rId8"/>
    <p:sldId id="300" r:id="rId9"/>
    <p:sldId id="301" r:id="rId10"/>
    <p:sldId id="307" r:id="rId11"/>
    <p:sldId id="327" r:id="rId12"/>
    <p:sldId id="328" r:id="rId13"/>
    <p:sldId id="329" r:id="rId14"/>
    <p:sldId id="330" r:id="rId15"/>
    <p:sldId id="331" r:id="rId16"/>
    <p:sldId id="332" r:id="rId17"/>
    <p:sldId id="333" r:id="rId18"/>
    <p:sldId id="334" r:id="rId19"/>
    <p:sldId id="335" r:id="rId20"/>
    <p:sldId id="336" r:id="rId21"/>
    <p:sldId id="337" r:id="rId22"/>
    <p:sldId id="308" r:id="rId23"/>
    <p:sldId id="309" r:id="rId24"/>
    <p:sldId id="310" r:id="rId25"/>
    <p:sldId id="311" r:id="rId26"/>
    <p:sldId id="312" r:id="rId27"/>
    <p:sldId id="313" r:id="rId28"/>
    <p:sldId id="314" r:id="rId29"/>
    <p:sldId id="315" r:id="rId30"/>
    <p:sldId id="316" r:id="rId31"/>
    <p:sldId id="317" r:id="rId32"/>
    <p:sldId id="298" r:id="rId33"/>
    <p:sldId id="318" r:id="rId34"/>
    <p:sldId id="260" r:id="rId35"/>
    <p:sldId id="257" r:id="rId36"/>
    <p:sldId id="258" r:id="rId37"/>
    <p:sldId id="263" r:id="rId38"/>
    <p:sldId id="264" r:id="rId39"/>
    <p:sldId id="265" r:id="rId40"/>
    <p:sldId id="266" r:id="rId41"/>
    <p:sldId id="268" r:id="rId42"/>
    <p:sldId id="271" r:id="rId43"/>
    <p:sldId id="297" r:id="rId44"/>
    <p:sldId id="322" r:id="rId45"/>
    <p:sldId id="323" r:id="rId46"/>
    <p:sldId id="321" r:id="rId47"/>
    <p:sldId id="324" r:id="rId48"/>
    <p:sldId id="320" r:id="rId49"/>
    <p:sldId id="325" r:id="rId50"/>
    <p:sldId id="326" r:id="rId51"/>
    <p:sldId id="338" r:id="rId52"/>
    <p:sldId id="339" r:id="rId53"/>
    <p:sldId id="340" r:id="rId54"/>
    <p:sldId id="341" r:id="rId55"/>
    <p:sldId id="342" r:id="rId56"/>
    <p:sldId id="347" r:id="rId57"/>
    <p:sldId id="346" r:id="rId58"/>
    <p:sldId id="343" r:id="rId59"/>
    <p:sldId id="348" r:id="rId60"/>
    <p:sldId id="344"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231;al&#305;&#351;taylar\afyonkollukadliye&#231;al&#305;&#351;tay&#305;\02%20%20%20%20%20_Bili&#351;im%20Su&#231;lar&#305;_istatist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perspective val="30"/>
    </c:view3D>
    <c:plotArea>
      <c:layout>
        <c:manualLayout>
          <c:layoutTarget val="inner"/>
          <c:xMode val="edge"/>
          <c:yMode val="edge"/>
          <c:x val="7.9594507424579783E-2"/>
          <c:y val="0.11841518303459202"/>
          <c:w val="0.88421669963194927"/>
          <c:h val="0.70646389388590958"/>
        </c:manualLayout>
      </c:layout>
      <c:bar3DChart>
        <c:barDir val="col"/>
        <c:grouping val="clustered"/>
        <c:ser>
          <c:idx val="0"/>
          <c:order val="0"/>
          <c:tx>
            <c:v>243/1</c:v>
          </c:tx>
          <c:spPr>
            <a:effectLst>
              <a:outerShdw blurRad="50800" dist="38100" dir="18900000" algn="bl" rotWithShape="0">
                <a:prstClr val="black">
                  <a:alpha val="40000"/>
                </a:prstClr>
              </a:outerShdw>
            </a:effectLst>
          </c:spPr>
          <c:dLbls>
            <c:spPr>
              <a:noFill/>
            </c:spPr>
            <c:showVal val="1"/>
          </c:dLbls>
          <c:cat>
            <c:numRef>
              <c:f>Sayfa1!$B$1:$F$1</c:f>
              <c:numCache>
                <c:formatCode>General</c:formatCode>
                <c:ptCount val="5"/>
                <c:pt idx="0">
                  <c:v>2009</c:v>
                </c:pt>
                <c:pt idx="1">
                  <c:v>2008</c:v>
                </c:pt>
                <c:pt idx="2">
                  <c:v>2007</c:v>
                </c:pt>
                <c:pt idx="3">
                  <c:v>2006</c:v>
                </c:pt>
                <c:pt idx="4">
                  <c:v>2005</c:v>
                </c:pt>
              </c:numCache>
            </c:numRef>
          </c:cat>
          <c:val>
            <c:numRef>
              <c:f>Sayfa1!$B$2:$F$2</c:f>
              <c:numCache>
                <c:formatCode>General</c:formatCode>
                <c:ptCount val="5"/>
                <c:pt idx="0">
                  <c:v>1307</c:v>
                </c:pt>
                <c:pt idx="1">
                  <c:v>882</c:v>
                </c:pt>
                <c:pt idx="2">
                  <c:v>672</c:v>
                </c:pt>
                <c:pt idx="3">
                  <c:v>210</c:v>
                </c:pt>
                <c:pt idx="4">
                  <c:v>40</c:v>
                </c:pt>
              </c:numCache>
            </c:numRef>
          </c:val>
        </c:ser>
        <c:shape val="cylinder"/>
        <c:axId val="118493952"/>
        <c:axId val="136750976"/>
        <c:axId val="0"/>
      </c:bar3DChart>
      <c:catAx>
        <c:axId val="118493952"/>
        <c:scaling>
          <c:orientation val="minMax"/>
        </c:scaling>
        <c:axPos val="b"/>
        <c:numFmt formatCode="General" sourceLinked="1"/>
        <c:tickLblPos val="nextTo"/>
        <c:crossAx val="136750976"/>
        <c:crosses val="autoZero"/>
        <c:auto val="1"/>
        <c:lblAlgn val="ctr"/>
        <c:lblOffset val="100"/>
      </c:catAx>
      <c:valAx>
        <c:axId val="136750976"/>
        <c:scaling>
          <c:orientation val="minMax"/>
        </c:scaling>
        <c:axPos val="l"/>
        <c:majorGridlines/>
        <c:numFmt formatCode="General" sourceLinked="1"/>
        <c:tickLblPos val="nextTo"/>
        <c:crossAx val="118493952"/>
        <c:crosses val="autoZero"/>
        <c:crossBetween val="between"/>
      </c:valAx>
    </c:plotArea>
    <c:plotVisOnly val="1"/>
  </c:chart>
  <c:spPr>
    <a:scene3d>
      <a:camera prst="orthographicFront"/>
      <a:lightRig rig="threePt" dir="t"/>
    </a:scene3d>
    <a:sp3d>
      <a:bevelT w="114300" prst="artDeco"/>
    </a:sp3d>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perspective val="30"/>
    </c:view3D>
    <c:sideWall>
      <c:spPr>
        <a:noFill/>
        <a:ln w="25400">
          <a:noFill/>
        </a:ln>
      </c:spPr>
    </c:sideWall>
    <c:backWall>
      <c:spPr>
        <a:noFill/>
        <a:ln w="25400">
          <a:noFill/>
        </a:ln>
      </c:spPr>
    </c:backWall>
    <c:plotArea>
      <c:layout/>
      <c:bar3DChart>
        <c:barDir val="col"/>
        <c:grouping val="clustered"/>
        <c:ser>
          <c:idx val="0"/>
          <c:order val="0"/>
          <c:tx>
            <c:v>243/3</c:v>
          </c:tx>
          <c:cat>
            <c:numRef>
              <c:f>Sayfa1!$B$1:$F$1</c:f>
              <c:numCache>
                <c:formatCode>General</c:formatCode>
                <c:ptCount val="5"/>
                <c:pt idx="0">
                  <c:v>2009</c:v>
                </c:pt>
                <c:pt idx="1">
                  <c:v>2008</c:v>
                </c:pt>
                <c:pt idx="2">
                  <c:v>2007</c:v>
                </c:pt>
                <c:pt idx="3">
                  <c:v>2006</c:v>
                </c:pt>
                <c:pt idx="4">
                  <c:v>2005</c:v>
                </c:pt>
              </c:numCache>
            </c:numRef>
          </c:cat>
          <c:val>
            <c:numRef>
              <c:f>Sayfa1!$B$3:$F$3</c:f>
              <c:numCache>
                <c:formatCode>General</c:formatCode>
                <c:ptCount val="5"/>
                <c:pt idx="0">
                  <c:v>227</c:v>
                </c:pt>
                <c:pt idx="1">
                  <c:v>167</c:v>
                </c:pt>
                <c:pt idx="2">
                  <c:v>140</c:v>
                </c:pt>
                <c:pt idx="3">
                  <c:v>42</c:v>
                </c:pt>
                <c:pt idx="4">
                  <c:v>6</c:v>
                </c:pt>
              </c:numCache>
            </c:numRef>
          </c:val>
        </c:ser>
        <c:shape val="cylinder"/>
        <c:axId val="160394624"/>
        <c:axId val="162947840"/>
        <c:axId val="0"/>
      </c:bar3DChart>
      <c:catAx>
        <c:axId val="160394624"/>
        <c:scaling>
          <c:orientation val="minMax"/>
        </c:scaling>
        <c:axPos val="b"/>
        <c:numFmt formatCode="General" sourceLinked="1"/>
        <c:tickLblPos val="nextTo"/>
        <c:crossAx val="162947840"/>
        <c:crosses val="autoZero"/>
        <c:auto val="1"/>
        <c:lblAlgn val="ctr"/>
        <c:lblOffset val="100"/>
      </c:catAx>
      <c:valAx>
        <c:axId val="162947840"/>
        <c:scaling>
          <c:orientation val="minMax"/>
        </c:scaling>
        <c:axPos val="l"/>
        <c:majorGridlines/>
        <c:numFmt formatCode="General" sourceLinked="1"/>
        <c:tickLblPos val="nextTo"/>
        <c:crossAx val="16039462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perspective val="30"/>
    </c:view3D>
    <c:sideWall>
      <c:spPr>
        <a:noFill/>
        <a:ln w="25400">
          <a:noFill/>
        </a:ln>
      </c:spPr>
    </c:sideWall>
    <c:backWall>
      <c:spPr>
        <a:noFill/>
        <a:ln w="25400">
          <a:noFill/>
        </a:ln>
      </c:spPr>
    </c:backWall>
    <c:plotArea>
      <c:layout/>
      <c:bar3DChart>
        <c:barDir val="col"/>
        <c:grouping val="clustered"/>
        <c:ser>
          <c:idx val="0"/>
          <c:order val="0"/>
          <c:tx>
            <c:v>244/1</c:v>
          </c:tx>
          <c:cat>
            <c:numRef>
              <c:f>Sayfa1!$B$1:$F$1</c:f>
              <c:numCache>
                <c:formatCode>General</c:formatCode>
                <c:ptCount val="5"/>
                <c:pt idx="0">
                  <c:v>2009</c:v>
                </c:pt>
                <c:pt idx="1">
                  <c:v>2008</c:v>
                </c:pt>
                <c:pt idx="2">
                  <c:v>2007</c:v>
                </c:pt>
                <c:pt idx="3">
                  <c:v>2006</c:v>
                </c:pt>
                <c:pt idx="4">
                  <c:v>2005</c:v>
                </c:pt>
              </c:numCache>
            </c:numRef>
          </c:cat>
          <c:val>
            <c:numRef>
              <c:f>Sayfa1!$B$4:$F$4</c:f>
              <c:numCache>
                <c:formatCode>General</c:formatCode>
                <c:ptCount val="5"/>
                <c:pt idx="0">
                  <c:v>642</c:v>
                </c:pt>
                <c:pt idx="1">
                  <c:v>679</c:v>
                </c:pt>
                <c:pt idx="2">
                  <c:v>463</c:v>
                </c:pt>
                <c:pt idx="3">
                  <c:v>130</c:v>
                </c:pt>
                <c:pt idx="4">
                  <c:v>34</c:v>
                </c:pt>
              </c:numCache>
            </c:numRef>
          </c:val>
        </c:ser>
        <c:shape val="cylinder"/>
        <c:axId val="162968320"/>
        <c:axId val="162969856"/>
        <c:axId val="0"/>
      </c:bar3DChart>
      <c:catAx>
        <c:axId val="162968320"/>
        <c:scaling>
          <c:orientation val="minMax"/>
        </c:scaling>
        <c:axPos val="b"/>
        <c:numFmt formatCode="General" sourceLinked="1"/>
        <c:tickLblPos val="nextTo"/>
        <c:crossAx val="162969856"/>
        <c:crosses val="autoZero"/>
        <c:auto val="1"/>
        <c:lblAlgn val="ctr"/>
        <c:lblOffset val="100"/>
      </c:catAx>
      <c:valAx>
        <c:axId val="162969856"/>
        <c:scaling>
          <c:orientation val="minMax"/>
        </c:scaling>
        <c:axPos val="l"/>
        <c:majorGridlines/>
        <c:numFmt formatCode="General" sourceLinked="1"/>
        <c:tickLblPos val="nextTo"/>
        <c:crossAx val="16296832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perspective val="30"/>
    </c:view3D>
    <c:sideWall>
      <c:spPr>
        <a:noFill/>
        <a:ln w="25400">
          <a:noFill/>
        </a:ln>
      </c:spPr>
    </c:sideWall>
    <c:backWall>
      <c:spPr>
        <a:noFill/>
        <a:ln w="25400">
          <a:noFill/>
        </a:ln>
      </c:spPr>
    </c:backWall>
    <c:plotArea>
      <c:layout>
        <c:manualLayout>
          <c:layoutTarget val="inner"/>
          <c:xMode val="edge"/>
          <c:yMode val="edge"/>
          <c:x val="8.9309972606746627E-2"/>
          <c:y val="0.11364455447452362"/>
          <c:w val="0.86759148044651391"/>
          <c:h val="0.73916115307019081"/>
        </c:manualLayout>
      </c:layout>
      <c:bar3DChart>
        <c:barDir val="col"/>
        <c:grouping val="clustered"/>
        <c:ser>
          <c:idx val="0"/>
          <c:order val="0"/>
          <c:tx>
            <c:v>244/2</c:v>
          </c:tx>
          <c:cat>
            <c:numRef>
              <c:f>Sayfa1!$B$1:$F$1</c:f>
              <c:numCache>
                <c:formatCode>General</c:formatCode>
                <c:ptCount val="5"/>
                <c:pt idx="0">
                  <c:v>2009</c:v>
                </c:pt>
                <c:pt idx="1">
                  <c:v>2008</c:v>
                </c:pt>
                <c:pt idx="2">
                  <c:v>2007</c:v>
                </c:pt>
                <c:pt idx="3">
                  <c:v>2006</c:v>
                </c:pt>
                <c:pt idx="4">
                  <c:v>2005</c:v>
                </c:pt>
              </c:numCache>
            </c:numRef>
          </c:cat>
          <c:val>
            <c:numRef>
              <c:f>Sayfa1!$B$5:$F$5</c:f>
              <c:numCache>
                <c:formatCode>General</c:formatCode>
                <c:ptCount val="5"/>
                <c:pt idx="0">
                  <c:v>788</c:v>
                </c:pt>
                <c:pt idx="1">
                  <c:v>696</c:v>
                </c:pt>
                <c:pt idx="2">
                  <c:v>503</c:v>
                </c:pt>
                <c:pt idx="3">
                  <c:v>131</c:v>
                </c:pt>
                <c:pt idx="4">
                  <c:v>22</c:v>
                </c:pt>
              </c:numCache>
            </c:numRef>
          </c:val>
        </c:ser>
        <c:shape val="cylinder"/>
        <c:axId val="163010816"/>
        <c:axId val="163024896"/>
        <c:axId val="0"/>
      </c:bar3DChart>
      <c:catAx>
        <c:axId val="163010816"/>
        <c:scaling>
          <c:orientation val="minMax"/>
        </c:scaling>
        <c:axPos val="b"/>
        <c:numFmt formatCode="General" sourceLinked="1"/>
        <c:tickLblPos val="nextTo"/>
        <c:crossAx val="163024896"/>
        <c:crosses val="autoZero"/>
        <c:auto val="1"/>
        <c:lblAlgn val="ctr"/>
        <c:lblOffset val="100"/>
      </c:catAx>
      <c:valAx>
        <c:axId val="163024896"/>
        <c:scaling>
          <c:orientation val="minMax"/>
        </c:scaling>
        <c:axPos val="l"/>
        <c:majorGridlines/>
        <c:numFmt formatCode="General" sourceLinked="1"/>
        <c:tickLblPos val="nextTo"/>
        <c:crossAx val="16301081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perspective val="30"/>
    </c:view3D>
    <c:sideWall>
      <c:spPr>
        <a:noFill/>
        <a:ln w="25400">
          <a:noFill/>
        </a:ln>
      </c:spPr>
    </c:sideWall>
    <c:backWall>
      <c:spPr>
        <a:noFill/>
        <a:ln w="25400">
          <a:noFill/>
        </a:ln>
      </c:spPr>
    </c:backWall>
    <c:plotArea>
      <c:layout/>
      <c:bar3DChart>
        <c:barDir val="col"/>
        <c:grouping val="clustered"/>
        <c:ser>
          <c:idx val="0"/>
          <c:order val="0"/>
          <c:tx>
            <c:v>244/4</c:v>
          </c:tx>
          <c:cat>
            <c:numRef>
              <c:f>Sayfa1!$B$1:$F$1</c:f>
              <c:numCache>
                <c:formatCode>General</c:formatCode>
                <c:ptCount val="5"/>
                <c:pt idx="0">
                  <c:v>2009</c:v>
                </c:pt>
                <c:pt idx="1">
                  <c:v>2008</c:v>
                </c:pt>
                <c:pt idx="2">
                  <c:v>2007</c:v>
                </c:pt>
                <c:pt idx="3">
                  <c:v>2006</c:v>
                </c:pt>
                <c:pt idx="4">
                  <c:v>2005</c:v>
                </c:pt>
              </c:numCache>
            </c:numRef>
          </c:cat>
          <c:val>
            <c:numRef>
              <c:f>Sayfa1!$B$6:$F$6</c:f>
              <c:numCache>
                <c:formatCode>General</c:formatCode>
                <c:ptCount val="5"/>
                <c:pt idx="0">
                  <c:v>2245</c:v>
                </c:pt>
                <c:pt idx="1">
                  <c:v>3056</c:v>
                </c:pt>
                <c:pt idx="2">
                  <c:v>1717</c:v>
                </c:pt>
                <c:pt idx="3">
                  <c:v>575</c:v>
                </c:pt>
                <c:pt idx="4">
                  <c:v>95</c:v>
                </c:pt>
              </c:numCache>
            </c:numRef>
          </c:val>
        </c:ser>
        <c:shape val="cylinder"/>
        <c:axId val="163049472"/>
        <c:axId val="163051008"/>
        <c:axId val="0"/>
      </c:bar3DChart>
      <c:catAx>
        <c:axId val="163049472"/>
        <c:scaling>
          <c:orientation val="minMax"/>
        </c:scaling>
        <c:axPos val="b"/>
        <c:numFmt formatCode="General" sourceLinked="1"/>
        <c:tickLblPos val="nextTo"/>
        <c:crossAx val="163051008"/>
        <c:crosses val="autoZero"/>
        <c:auto val="1"/>
        <c:lblAlgn val="ctr"/>
        <c:lblOffset val="100"/>
      </c:catAx>
      <c:valAx>
        <c:axId val="163051008"/>
        <c:scaling>
          <c:orientation val="minMax"/>
        </c:scaling>
        <c:axPos val="l"/>
        <c:majorGridlines/>
        <c:numFmt formatCode="General" sourceLinked="1"/>
        <c:tickLblPos val="nextTo"/>
        <c:crossAx val="16304947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perspective val="30"/>
    </c:view3D>
    <c:sideWall>
      <c:spPr>
        <a:noFill/>
        <a:ln w="25400">
          <a:noFill/>
        </a:ln>
      </c:spPr>
    </c:sideWall>
    <c:backWall>
      <c:spPr>
        <a:noFill/>
        <a:ln w="25400">
          <a:noFill/>
        </a:ln>
      </c:spPr>
    </c:backWall>
    <c:plotArea>
      <c:layout/>
      <c:bar3DChart>
        <c:barDir val="col"/>
        <c:grouping val="clustered"/>
        <c:ser>
          <c:idx val="0"/>
          <c:order val="0"/>
          <c:tx>
            <c:v>245/1</c:v>
          </c:tx>
          <c:cat>
            <c:numRef>
              <c:f>Sayfa1!$B$1:$F$1</c:f>
              <c:numCache>
                <c:formatCode>General</c:formatCode>
                <c:ptCount val="5"/>
                <c:pt idx="0">
                  <c:v>2009</c:v>
                </c:pt>
                <c:pt idx="1">
                  <c:v>2008</c:v>
                </c:pt>
                <c:pt idx="2">
                  <c:v>2007</c:v>
                </c:pt>
                <c:pt idx="3">
                  <c:v>2006</c:v>
                </c:pt>
                <c:pt idx="4">
                  <c:v>2005</c:v>
                </c:pt>
              </c:numCache>
            </c:numRef>
          </c:cat>
          <c:val>
            <c:numRef>
              <c:f>Sayfa1!$B$7:$F$7</c:f>
              <c:numCache>
                <c:formatCode>General</c:formatCode>
                <c:ptCount val="5"/>
                <c:pt idx="0">
                  <c:v>5350</c:v>
                </c:pt>
                <c:pt idx="1">
                  <c:v>4472</c:v>
                </c:pt>
                <c:pt idx="2">
                  <c:v>3090</c:v>
                </c:pt>
                <c:pt idx="3">
                  <c:v>1688</c:v>
                </c:pt>
                <c:pt idx="4">
                  <c:v>662</c:v>
                </c:pt>
              </c:numCache>
            </c:numRef>
          </c:val>
        </c:ser>
        <c:shape val="cylinder"/>
        <c:axId val="163064448"/>
        <c:axId val="163094912"/>
        <c:axId val="0"/>
      </c:bar3DChart>
      <c:catAx>
        <c:axId val="163064448"/>
        <c:scaling>
          <c:orientation val="minMax"/>
        </c:scaling>
        <c:axPos val="b"/>
        <c:numFmt formatCode="General" sourceLinked="1"/>
        <c:tickLblPos val="nextTo"/>
        <c:crossAx val="163094912"/>
        <c:crosses val="autoZero"/>
        <c:auto val="1"/>
        <c:lblAlgn val="ctr"/>
        <c:lblOffset val="100"/>
      </c:catAx>
      <c:valAx>
        <c:axId val="163094912"/>
        <c:scaling>
          <c:orientation val="minMax"/>
        </c:scaling>
        <c:axPos val="l"/>
        <c:majorGridlines/>
        <c:numFmt formatCode="General" sourceLinked="1"/>
        <c:tickLblPos val="nextTo"/>
        <c:crossAx val="16306444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perspective val="30"/>
    </c:view3D>
    <c:sideWall>
      <c:spPr>
        <a:noFill/>
        <a:ln w="25400">
          <a:noFill/>
        </a:ln>
      </c:spPr>
    </c:sideWall>
    <c:backWall>
      <c:spPr>
        <a:noFill/>
        <a:ln w="25400">
          <a:noFill/>
        </a:ln>
      </c:spPr>
    </c:backWall>
    <c:plotArea>
      <c:layout/>
      <c:bar3DChart>
        <c:barDir val="col"/>
        <c:grouping val="clustered"/>
        <c:ser>
          <c:idx val="0"/>
          <c:order val="0"/>
          <c:tx>
            <c:v>245/2</c:v>
          </c:tx>
          <c:cat>
            <c:numRef>
              <c:f>Sayfa1!$B$1:$F$1</c:f>
              <c:numCache>
                <c:formatCode>General</c:formatCode>
                <c:ptCount val="5"/>
                <c:pt idx="0">
                  <c:v>2009</c:v>
                </c:pt>
                <c:pt idx="1">
                  <c:v>2008</c:v>
                </c:pt>
                <c:pt idx="2">
                  <c:v>2007</c:v>
                </c:pt>
                <c:pt idx="3">
                  <c:v>2006</c:v>
                </c:pt>
                <c:pt idx="4">
                  <c:v>2005</c:v>
                </c:pt>
              </c:numCache>
            </c:numRef>
          </c:cat>
          <c:val>
            <c:numRef>
              <c:f>Sayfa1!$B$8:$F$8</c:f>
              <c:numCache>
                <c:formatCode>General</c:formatCode>
                <c:ptCount val="5"/>
                <c:pt idx="0">
                  <c:v>270</c:v>
                </c:pt>
                <c:pt idx="1">
                  <c:v>254</c:v>
                </c:pt>
                <c:pt idx="2">
                  <c:v>158</c:v>
                </c:pt>
                <c:pt idx="3">
                  <c:v>137</c:v>
                </c:pt>
                <c:pt idx="4">
                  <c:v>52</c:v>
                </c:pt>
              </c:numCache>
            </c:numRef>
          </c:val>
        </c:ser>
        <c:shape val="cylinder"/>
        <c:axId val="163152256"/>
        <c:axId val="163153792"/>
        <c:axId val="0"/>
      </c:bar3DChart>
      <c:catAx>
        <c:axId val="163152256"/>
        <c:scaling>
          <c:orientation val="minMax"/>
        </c:scaling>
        <c:axPos val="b"/>
        <c:numFmt formatCode="General" sourceLinked="1"/>
        <c:tickLblPos val="nextTo"/>
        <c:crossAx val="163153792"/>
        <c:crosses val="autoZero"/>
        <c:auto val="1"/>
        <c:lblAlgn val="ctr"/>
        <c:lblOffset val="100"/>
      </c:catAx>
      <c:valAx>
        <c:axId val="163153792"/>
        <c:scaling>
          <c:orientation val="minMax"/>
        </c:scaling>
        <c:axPos val="l"/>
        <c:majorGridlines/>
        <c:numFmt formatCode="General" sourceLinked="1"/>
        <c:tickLblPos val="nextTo"/>
        <c:crossAx val="16315225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tr-TR"/>
  <c:chart>
    <c:title>
      <c:layout/>
    </c:title>
    <c:view3D>
      <c:perspective val="30"/>
    </c:view3D>
    <c:sideWall>
      <c:spPr>
        <a:noFill/>
        <a:ln w="25400">
          <a:noFill/>
        </a:ln>
      </c:spPr>
    </c:sideWall>
    <c:backWall>
      <c:spPr>
        <a:noFill/>
        <a:ln w="25400">
          <a:noFill/>
        </a:ln>
      </c:spPr>
    </c:backWall>
    <c:plotArea>
      <c:layout/>
      <c:bar3DChart>
        <c:barDir val="col"/>
        <c:grouping val="clustered"/>
        <c:ser>
          <c:idx val="0"/>
          <c:order val="0"/>
          <c:tx>
            <c:v>245/3</c:v>
          </c:tx>
          <c:cat>
            <c:numRef>
              <c:f>Sayfa1!$B$1:$F$1</c:f>
              <c:numCache>
                <c:formatCode>General</c:formatCode>
                <c:ptCount val="5"/>
                <c:pt idx="0">
                  <c:v>2009</c:v>
                </c:pt>
                <c:pt idx="1">
                  <c:v>2008</c:v>
                </c:pt>
                <c:pt idx="2">
                  <c:v>2007</c:v>
                </c:pt>
                <c:pt idx="3">
                  <c:v>2006</c:v>
                </c:pt>
                <c:pt idx="4">
                  <c:v>2005</c:v>
                </c:pt>
              </c:numCache>
            </c:numRef>
          </c:cat>
          <c:val>
            <c:numRef>
              <c:f>Sayfa1!$B$9:$F$9</c:f>
              <c:numCache>
                <c:formatCode>General</c:formatCode>
                <c:ptCount val="5"/>
                <c:pt idx="0">
                  <c:v>809</c:v>
                </c:pt>
                <c:pt idx="1">
                  <c:v>701</c:v>
                </c:pt>
                <c:pt idx="2">
                  <c:v>387</c:v>
                </c:pt>
                <c:pt idx="3">
                  <c:v>250</c:v>
                </c:pt>
                <c:pt idx="4">
                  <c:v>88</c:v>
                </c:pt>
              </c:numCache>
            </c:numRef>
          </c:val>
        </c:ser>
        <c:shape val="cylinder"/>
        <c:axId val="163169792"/>
        <c:axId val="163171328"/>
        <c:axId val="0"/>
      </c:bar3DChart>
      <c:catAx>
        <c:axId val="163169792"/>
        <c:scaling>
          <c:orientation val="minMax"/>
        </c:scaling>
        <c:axPos val="b"/>
        <c:numFmt formatCode="General" sourceLinked="1"/>
        <c:tickLblPos val="nextTo"/>
        <c:crossAx val="163171328"/>
        <c:crosses val="autoZero"/>
        <c:auto val="1"/>
        <c:lblAlgn val="ctr"/>
        <c:lblOffset val="100"/>
      </c:catAx>
      <c:valAx>
        <c:axId val="163171328"/>
        <c:scaling>
          <c:orientation val="minMax"/>
        </c:scaling>
        <c:axPos val="l"/>
        <c:majorGridlines/>
        <c:numFmt formatCode="General" sourceLinked="1"/>
        <c:tickLblPos val="nextTo"/>
        <c:crossAx val="16316979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0F262-A7F6-4618-BC3E-0A08DFB78674}" type="datetimeFigureOut">
              <a:rPr lang="tr-TR" smtClean="0"/>
              <a:pPr/>
              <a:t>25.06.2010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16921-C291-46C5-84C3-79182C144A2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E0BCA-F8CE-40D6-B8EF-C0D19D5243FA}" type="slidenum">
              <a:rPr lang="en-US"/>
              <a:pPr/>
              <a:t>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6916921-C291-46C5-84C3-79182C144A21}" type="slidenum">
              <a:rPr lang="tr-TR" smtClean="0"/>
              <a:pPr/>
              <a:t>25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Sistemleri ve varlıkları, ister fiziksel veya sanal, bu yüzden ABD hayati önem göremezlik veya bu sistemlerin ve varlıkların imha güvenliği üzerinde zayıflatıcı etkisi olurdu, ulusal ekonomik güvenlik, ulusal halk sağlığı ve güvenliği, ya da herhangi bir kombinasyonu bu konularda. </a:t>
            </a:r>
            <a:r>
              <a:rPr lang="tr-TR" smtClean="0"/>
              <a:t>"</a:t>
            </a:r>
            <a:endParaRPr lang="tr-TR"/>
          </a:p>
        </p:txBody>
      </p:sp>
      <p:sp>
        <p:nvSpPr>
          <p:cNvPr id="4" name="3 Slayt Numarası Yer Tutucusu"/>
          <p:cNvSpPr>
            <a:spLocks noGrp="1"/>
          </p:cNvSpPr>
          <p:nvPr>
            <p:ph type="sldNum" sz="quarter" idx="10"/>
          </p:nvPr>
        </p:nvSpPr>
        <p:spPr/>
        <p:txBody>
          <a:bodyPr/>
          <a:lstStyle/>
          <a:p>
            <a:fld id="{96916921-C291-46C5-84C3-79182C144A21}"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60884F6-C988-4852-91DA-59BE4B7A075C}" type="datetimeFigureOut">
              <a:rPr lang="tr-TR" smtClean="0"/>
              <a:pPr/>
              <a:t>25.06.2010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4C825B6-E243-49C3-B182-9AEE08656B9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884F6-C988-4852-91DA-59BE4B7A075C}" type="datetimeFigureOut">
              <a:rPr lang="tr-TR" smtClean="0"/>
              <a:pPr/>
              <a:t>25.06.2010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825B6-E243-49C3-B182-9AEE08656B9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itehouse.gov/omb/"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whitehouse.gov/omb/"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whitehouse.gov/om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banking.senate.gov/con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l1.findlaw.com/news.findlaw.com/hdocs/docs/gwbush/sarbanesoxley072302.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legalarchiver.org/hipaa.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fcw.com/Articles/2010/06/07/FEAT-Cybersecurity-legislative-outlook.aspx?s=fcwdaily_040610&amp;Page=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si.d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enisafak.com.tr/Gundem/?t=18.06.2010&amp;i=263516"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3568" y="2996952"/>
            <a:ext cx="7805737" cy="1155700"/>
          </a:xfrm>
        </p:spPr>
        <p:txBody>
          <a:bodyPr>
            <a:normAutofit fontScale="90000"/>
          </a:bodyPr>
          <a:lstStyle/>
          <a:p>
            <a:r>
              <a:rPr lang="tr-TR" dirty="0" smtClean="0"/>
              <a:t>BİLGİ GÜVENLİĞİNİN MEVZUAT BOYUTU</a:t>
            </a:r>
            <a:endParaRPr lang="en-US" dirty="0"/>
          </a:p>
        </p:txBody>
      </p:sp>
      <p:sp>
        <p:nvSpPr>
          <p:cNvPr id="78883" name="Text Box 35"/>
          <p:cNvSpPr txBox="1">
            <a:spLocks noChangeArrowheads="1"/>
          </p:cNvSpPr>
          <p:nvPr/>
        </p:nvSpPr>
        <p:spPr bwMode="auto">
          <a:xfrm>
            <a:off x="2411760" y="4581128"/>
            <a:ext cx="4572000" cy="2031325"/>
          </a:xfrm>
          <a:prstGeom prst="rect">
            <a:avLst/>
          </a:prstGeom>
          <a:noFill/>
          <a:ln w="9525">
            <a:noFill/>
            <a:miter lim="800000"/>
            <a:headEnd/>
            <a:tailEnd/>
          </a:ln>
          <a:effectLst/>
        </p:spPr>
        <p:txBody>
          <a:bodyPr>
            <a:spAutoFit/>
          </a:bodyPr>
          <a:lstStyle/>
          <a:p>
            <a:pPr algn="ctr">
              <a:spcBef>
                <a:spcPct val="50000"/>
              </a:spcBef>
            </a:pPr>
            <a:endParaRPr lang="tr-TR" dirty="0" smtClean="0">
              <a:effectLst>
                <a:outerShdw blurRad="38100" dist="38100" dir="2700000" algn="tl">
                  <a:srgbClr val="C0C0C0"/>
                </a:outerShdw>
              </a:effectLst>
            </a:endParaRPr>
          </a:p>
          <a:p>
            <a:pPr algn="ctr">
              <a:spcBef>
                <a:spcPct val="50000"/>
              </a:spcBef>
            </a:pPr>
            <a:r>
              <a:rPr lang="tr-TR" dirty="0" smtClean="0">
                <a:effectLst>
                  <a:outerShdw blurRad="38100" dist="38100" dir="2700000" algn="tl">
                    <a:srgbClr val="C0C0C0"/>
                  </a:outerShdw>
                </a:effectLst>
              </a:rPr>
              <a:t>Cengiz TANRIKULU</a:t>
            </a:r>
          </a:p>
          <a:p>
            <a:pPr algn="ctr">
              <a:spcBef>
                <a:spcPct val="50000"/>
              </a:spcBef>
            </a:pPr>
            <a:r>
              <a:rPr lang="tr-TR" dirty="0" smtClean="0">
                <a:effectLst>
                  <a:outerShdw blurRad="38100" dist="38100" dir="2700000" algn="tl">
                    <a:srgbClr val="C0C0C0"/>
                  </a:outerShdw>
                </a:effectLst>
              </a:rPr>
              <a:t>Adalet Bakanlığı BİDB </a:t>
            </a:r>
          </a:p>
          <a:p>
            <a:pPr algn="ctr">
              <a:spcBef>
                <a:spcPct val="50000"/>
              </a:spcBef>
            </a:pPr>
            <a:r>
              <a:rPr lang="tr-TR" dirty="0" smtClean="0">
                <a:effectLst>
                  <a:outerShdw blurRad="38100" dist="38100" dir="2700000" algn="tl">
                    <a:srgbClr val="C0C0C0"/>
                  </a:outerShdw>
                </a:effectLst>
              </a:rPr>
              <a:t>Hakim / UYAP Entegrasyon Koordinatörü</a:t>
            </a:r>
            <a:endParaRPr lang="tr-TR" dirty="0">
              <a:effectLst>
                <a:outerShdw blurRad="38100" dist="38100" dir="2700000" algn="tl">
                  <a:srgbClr val="C0C0C0"/>
                </a:outerShdw>
              </a:effectLst>
            </a:endParaRPr>
          </a:p>
          <a:p>
            <a:pPr>
              <a:spcBef>
                <a:spcPct val="50000"/>
              </a:spcBef>
            </a:pPr>
            <a:endParaRPr lang="en-US" dirty="0">
              <a:effectLst>
                <a:outerShdw blurRad="38100" dist="38100" dir="2700000" algn="tl">
                  <a:srgbClr val="C0C0C0"/>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1973163" y="111646"/>
            <a:ext cx="519112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980155" y="692696"/>
            <a:ext cx="5040117" cy="5289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UYAP Bilişim suçları sayıları</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11</a:t>
            </a:fld>
            <a:endParaRPr lang="en-US"/>
          </a:p>
        </p:txBody>
      </p:sp>
      <p:graphicFrame>
        <p:nvGraphicFramePr>
          <p:cNvPr id="7" name="6 Tablo"/>
          <p:cNvGraphicFramePr>
            <a:graphicFrameLocks noGrp="1"/>
          </p:cNvGraphicFramePr>
          <p:nvPr/>
        </p:nvGraphicFramePr>
        <p:xfrm>
          <a:off x="571472" y="2000240"/>
          <a:ext cx="5357850" cy="4357720"/>
        </p:xfrm>
        <a:graphic>
          <a:graphicData uri="http://schemas.openxmlformats.org/drawingml/2006/table">
            <a:tbl>
              <a:tblPr/>
              <a:tblGrid>
                <a:gridCol w="835097"/>
                <a:gridCol w="1093729"/>
                <a:gridCol w="928694"/>
                <a:gridCol w="928694"/>
                <a:gridCol w="785818"/>
                <a:gridCol w="785818"/>
              </a:tblGrid>
              <a:tr h="519314">
                <a:tc>
                  <a:txBody>
                    <a:bodyPr/>
                    <a:lstStyle/>
                    <a:p>
                      <a:pPr algn="r" fontAlgn="ctr"/>
                      <a:r>
                        <a:rPr lang="tr-TR" sz="2400" b="1" i="0" u="none" strike="noStrike" dirty="0">
                          <a:solidFill>
                            <a:srgbClr val="000000"/>
                          </a:solidFill>
                          <a:latin typeface="Times New Roman"/>
                        </a:rPr>
                        <a:t>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2400" b="1" i="0" u="none" strike="noStrike" dirty="0">
                          <a:solidFill>
                            <a:srgbClr val="000000"/>
                          </a:solidFill>
                          <a:latin typeface="Calibri"/>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2400" b="1" i="0" u="none" strike="noStrike">
                          <a:solidFill>
                            <a:srgbClr val="000000"/>
                          </a:solidFill>
                          <a:latin typeface="Calibri"/>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2400" b="1" i="0" u="none" strike="noStrike">
                          <a:solidFill>
                            <a:srgbClr val="000000"/>
                          </a:solidFill>
                          <a:latin typeface="Calibri"/>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2400" b="1" i="0" u="none" strike="noStrike">
                          <a:solidFill>
                            <a:srgbClr val="000000"/>
                          </a:solidFill>
                          <a:latin typeface="Calibri"/>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tr-TR" sz="2400" b="1" i="0" u="none" strike="noStrike">
                          <a:solidFill>
                            <a:srgbClr val="000000"/>
                          </a:solidFill>
                          <a:latin typeface="Calibri"/>
                        </a:rPr>
                        <a:t>2005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96735">
                <a:tc>
                  <a:txBody>
                    <a:bodyPr/>
                    <a:lstStyle/>
                    <a:p>
                      <a:pPr algn="l" fontAlgn="b"/>
                      <a:r>
                        <a:rPr lang="tr-TR" sz="2400" b="1" i="0" u="none" strike="noStrike" dirty="0">
                          <a:solidFill>
                            <a:srgbClr val="000000"/>
                          </a:solidFill>
                          <a:latin typeface="Calibri"/>
                        </a:rPr>
                        <a:t>243/1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1307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40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4156">
                <a:tc>
                  <a:txBody>
                    <a:bodyPr/>
                    <a:lstStyle/>
                    <a:p>
                      <a:pPr algn="l" fontAlgn="b"/>
                      <a:r>
                        <a:rPr lang="tr-TR" sz="2400" b="1" i="0" u="none" strike="noStrike">
                          <a:solidFill>
                            <a:srgbClr val="000000"/>
                          </a:solidFill>
                          <a:latin typeface="Calibri"/>
                        </a:rPr>
                        <a:t>243/3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6</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4156">
                <a:tc>
                  <a:txBody>
                    <a:bodyPr/>
                    <a:lstStyle/>
                    <a:p>
                      <a:pPr algn="l" fontAlgn="b"/>
                      <a:r>
                        <a:rPr lang="tr-TR" sz="2400" b="1" i="0" u="none" strike="noStrike">
                          <a:solidFill>
                            <a:srgbClr val="000000"/>
                          </a:solidFill>
                          <a:latin typeface="Calibri"/>
                        </a:rPr>
                        <a:t>244/1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34</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4156">
                <a:tc>
                  <a:txBody>
                    <a:bodyPr/>
                    <a:lstStyle/>
                    <a:p>
                      <a:pPr algn="l" fontAlgn="b"/>
                      <a:r>
                        <a:rPr lang="tr-TR" sz="2400" b="1" i="0" u="none" strike="noStrike">
                          <a:solidFill>
                            <a:srgbClr val="000000"/>
                          </a:solidFill>
                          <a:latin typeface="Calibri"/>
                        </a:rPr>
                        <a:t>244/2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22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4156">
                <a:tc>
                  <a:txBody>
                    <a:bodyPr/>
                    <a:lstStyle/>
                    <a:p>
                      <a:pPr algn="l" fontAlgn="b"/>
                      <a:r>
                        <a:rPr lang="tr-TR" sz="2400" b="1" i="0" u="none" strike="noStrike">
                          <a:solidFill>
                            <a:srgbClr val="000000"/>
                          </a:solidFill>
                          <a:latin typeface="Calibri"/>
                        </a:rPr>
                        <a:t>244/4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2245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3056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1717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575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95</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4156">
                <a:tc>
                  <a:txBody>
                    <a:bodyPr/>
                    <a:lstStyle/>
                    <a:p>
                      <a:pPr algn="l" fontAlgn="b"/>
                      <a:r>
                        <a:rPr lang="tr-TR" sz="2400" b="1" i="0" u="none" strike="noStrike">
                          <a:solidFill>
                            <a:srgbClr val="000000"/>
                          </a:solidFill>
                          <a:latin typeface="Calibri"/>
                        </a:rPr>
                        <a:t>245/1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5350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4472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a:solidFill>
                            <a:srgbClr val="000000"/>
                          </a:solidFill>
                          <a:latin typeface="Times New Roman"/>
                        </a:rPr>
                        <a:t>3090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1688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2400" b="1" i="0" u="none" strike="noStrike" dirty="0">
                          <a:solidFill>
                            <a:srgbClr val="000000"/>
                          </a:solidFill>
                          <a:latin typeface="Times New Roman"/>
                        </a:rPr>
                        <a:t>662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74156">
                <a:tc>
                  <a:txBody>
                    <a:bodyPr/>
                    <a:lstStyle/>
                    <a:p>
                      <a:pPr algn="l" fontAlgn="b"/>
                      <a:r>
                        <a:rPr lang="tr-TR" sz="2400" b="1" i="0" u="none" strike="noStrike">
                          <a:solidFill>
                            <a:srgbClr val="000000"/>
                          </a:solidFill>
                          <a:latin typeface="Calibri"/>
                        </a:rPr>
                        <a:t>245/2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2400" b="1" i="0" u="none" strike="noStrike" dirty="0">
                          <a:solidFill>
                            <a:srgbClr val="000000"/>
                          </a:solidFill>
                          <a:latin typeface="Times New Roman"/>
                        </a:rPr>
                        <a:t>52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735">
                <a:tc>
                  <a:txBody>
                    <a:bodyPr/>
                    <a:lstStyle/>
                    <a:p>
                      <a:pPr algn="l" fontAlgn="b"/>
                      <a:r>
                        <a:rPr lang="tr-TR" sz="2400" b="1" i="0" u="none" strike="noStrike">
                          <a:solidFill>
                            <a:srgbClr val="000000"/>
                          </a:solidFill>
                          <a:latin typeface="Calibri"/>
                        </a:rPr>
                        <a:t>245/3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tr-TR" sz="2400" b="1" i="0" u="none" strike="noStrike">
                          <a:solidFill>
                            <a:srgbClr val="000000"/>
                          </a:solidFill>
                          <a:latin typeface="Times New Roman"/>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tr-TR" sz="2400" b="1" i="0" u="none" strike="noStrike" dirty="0">
                          <a:solidFill>
                            <a:srgbClr val="000000"/>
                          </a:solidFill>
                          <a:latin typeface="Times New Roman"/>
                        </a:rPr>
                        <a:t>88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8" name="7 Tablo"/>
          <p:cNvGraphicFramePr>
            <a:graphicFrameLocks noGrp="1"/>
          </p:cNvGraphicFramePr>
          <p:nvPr/>
        </p:nvGraphicFramePr>
        <p:xfrm>
          <a:off x="6500826" y="2000240"/>
          <a:ext cx="2159000" cy="4286282"/>
        </p:xfrm>
        <a:graphic>
          <a:graphicData uri="http://schemas.openxmlformats.org/drawingml/2006/table">
            <a:tbl>
              <a:tblPr/>
              <a:tblGrid>
                <a:gridCol w="608705"/>
                <a:gridCol w="1550295"/>
              </a:tblGrid>
              <a:tr h="604654">
                <a:tc>
                  <a:txBody>
                    <a:bodyPr/>
                    <a:lstStyle/>
                    <a:p>
                      <a:pPr algn="l" fontAlgn="b"/>
                      <a:r>
                        <a:rPr lang="tr-TR" sz="1200" b="1" i="0" u="none" strike="noStrike" dirty="0">
                          <a:solidFill>
                            <a:srgbClr val="000000"/>
                          </a:solidFill>
                          <a:latin typeface="Calibri"/>
                        </a:rPr>
                        <a:t>243/1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Calibri"/>
                        </a:rPr>
                        <a:t>Sisteme girme</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788">
                <a:tc>
                  <a:txBody>
                    <a:bodyPr/>
                    <a:lstStyle/>
                    <a:p>
                      <a:pPr algn="l" fontAlgn="b"/>
                      <a:r>
                        <a:rPr lang="tr-TR" sz="1200" b="1" i="0" u="none" strike="noStrike" dirty="0" smtClean="0">
                          <a:solidFill>
                            <a:srgbClr val="000000"/>
                          </a:solidFill>
                          <a:latin typeface="Calibri"/>
                        </a:rPr>
                        <a:t>243/3</a:t>
                      </a:r>
                      <a:endParaRPr lang="tr-TR" sz="1200" b="1" i="0" u="none" strike="noStrike" dirty="0">
                        <a:solidFill>
                          <a:srgbClr val="000000"/>
                        </a:solidFill>
                        <a:latin typeface="Calibri"/>
                      </a:endParaRP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Calibri"/>
                        </a:rPr>
                        <a:t>Verileri yok etme</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8844">
                <a:tc>
                  <a:txBody>
                    <a:bodyPr/>
                    <a:lstStyle/>
                    <a:p>
                      <a:pPr algn="l" fontAlgn="b"/>
                      <a:r>
                        <a:rPr lang="tr-TR" sz="1200" b="1" i="0" u="none" strike="noStrike">
                          <a:solidFill>
                            <a:srgbClr val="000000"/>
                          </a:solidFill>
                          <a:latin typeface="Calibri"/>
                        </a:rPr>
                        <a:t>244/1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Calibri"/>
                        </a:rPr>
                        <a:t>Sistemin işleyişini engelleme</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788">
                <a:tc>
                  <a:txBody>
                    <a:bodyPr/>
                    <a:lstStyle/>
                    <a:p>
                      <a:pPr algn="l" fontAlgn="b"/>
                      <a:r>
                        <a:rPr lang="tr-TR" sz="1200" b="1" i="0" u="none" strike="noStrike">
                          <a:solidFill>
                            <a:srgbClr val="000000"/>
                          </a:solidFill>
                          <a:latin typeface="Calibri"/>
                        </a:rPr>
                        <a:t>242/2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Calibri"/>
                        </a:rPr>
                        <a:t>Verileri bozma</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788">
                <a:tc>
                  <a:txBody>
                    <a:bodyPr/>
                    <a:lstStyle/>
                    <a:p>
                      <a:pPr algn="l" fontAlgn="b"/>
                      <a:r>
                        <a:rPr lang="tr-TR" sz="1200" b="1" i="0" u="none" strike="noStrike">
                          <a:solidFill>
                            <a:srgbClr val="000000"/>
                          </a:solidFill>
                          <a:latin typeface="Calibri"/>
                        </a:rPr>
                        <a:t>244/4</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Calibri"/>
                        </a:rPr>
                        <a:t>Haksız çıkar sağlama</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788">
                <a:tc>
                  <a:txBody>
                    <a:bodyPr/>
                    <a:lstStyle/>
                    <a:p>
                      <a:pPr algn="l" fontAlgn="b"/>
                      <a:r>
                        <a:rPr lang="tr-TR" sz="1200" b="1" i="0" u="none" strike="noStrike">
                          <a:solidFill>
                            <a:srgbClr val="000000"/>
                          </a:solidFill>
                          <a:latin typeface="Calibri"/>
                        </a:rPr>
                        <a:t>245/1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Calibri"/>
                        </a:rPr>
                        <a:t>Kredi kartı kullanma</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788">
                <a:tc>
                  <a:txBody>
                    <a:bodyPr/>
                    <a:lstStyle/>
                    <a:p>
                      <a:pPr algn="l" fontAlgn="b"/>
                      <a:r>
                        <a:rPr lang="tr-TR" sz="1200" b="1" i="0" u="none" strike="noStrike">
                          <a:solidFill>
                            <a:srgbClr val="000000"/>
                          </a:solidFill>
                          <a:latin typeface="Calibri"/>
                        </a:rPr>
                        <a:t>245/2</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solidFill>
                            <a:srgbClr val="000000"/>
                          </a:solidFill>
                          <a:latin typeface="Calibri"/>
                        </a:rPr>
                        <a:t>Sahte kart üretme</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8844">
                <a:tc>
                  <a:txBody>
                    <a:bodyPr/>
                    <a:lstStyle/>
                    <a:p>
                      <a:pPr algn="l" fontAlgn="b"/>
                      <a:r>
                        <a:rPr lang="tr-TR" sz="1200" b="1" i="0" u="none" strike="noStrike">
                          <a:solidFill>
                            <a:srgbClr val="000000"/>
                          </a:solidFill>
                          <a:latin typeface="Calibri"/>
                        </a:rPr>
                        <a:t>245/3</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Calibri"/>
                        </a:rPr>
                        <a:t>Sahte kart ile yarar sağlama</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686800" cy="1408176"/>
          </a:xfrm>
        </p:spPr>
        <p:txBody>
          <a:bodyPr/>
          <a:lstStyle/>
          <a:p>
            <a:r>
              <a:rPr lang="tr-TR" b="0" dirty="0" smtClean="0"/>
              <a:t>Bilişim sistemine girme</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12</a:t>
            </a:fld>
            <a:endParaRPr lang="en-US"/>
          </a:p>
        </p:txBody>
      </p:sp>
      <p:graphicFrame>
        <p:nvGraphicFramePr>
          <p:cNvPr id="5" name="6 Grafik"/>
          <p:cNvGraphicFramePr>
            <a:graphicFrameLocks noGrp="1"/>
          </p:cNvGraphicFramePr>
          <p:nvPr>
            <p:ph idx="1"/>
          </p:nvPr>
        </p:nvGraphicFramePr>
        <p:xfrm>
          <a:off x="0" y="1571612"/>
          <a:ext cx="9144000"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0" dirty="0" smtClean="0"/>
              <a:t>Verileri yok etme</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13</a:t>
            </a:fld>
            <a:endParaRPr lang="en-US"/>
          </a:p>
        </p:txBody>
      </p:sp>
      <p:graphicFrame>
        <p:nvGraphicFramePr>
          <p:cNvPr id="5" name="7 Grafik"/>
          <p:cNvGraphicFramePr/>
          <p:nvPr/>
        </p:nvGraphicFramePr>
        <p:xfrm>
          <a:off x="357158" y="1714488"/>
          <a:ext cx="857256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76" y="71414"/>
            <a:ext cx="8229600" cy="1252728"/>
          </a:xfrm>
        </p:spPr>
        <p:txBody>
          <a:bodyPr/>
          <a:lstStyle/>
          <a:p>
            <a:r>
              <a:rPr lang="tr-TR" b="0" dirty="0" smtClean="0"/>
              <a:t>Sistemin işleyişini engelleme</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14</a:t>
            </a:fld>
            <a:endParaRPr lang="en-US"/>
          </a:p>
        </p:txBody>
      </p:sp>
      <p:graphicFrame>
        <p:nvGraphicFramePr>
          <p:cNvPr id="5" name="8 Grafik"/>
          <p:cNvGraphicFramePr/>
          <p:nvPr/>
        </p:nvGraphicFramePr>
        <p:xfrm>
          <a:off x="285720" y="1857364"/>
          <a:ext cx="8643966" cy="45863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 y="71414"/>
            <a:ext cx="8229600" cy="1252728"/>
          </a:xfrm>
        </p:spPr>
        <p:txBody>
          <a:bodyPr>
            <a:normAutofit fontScale="90000"/>
          </a:bodyPr>
          <a:lstStyle/>
          <a:p>
            <a:r>
              <a:rPr lang="tr-TR" dirty="0" smtClean="0"/>
              <a:t>Verileri bozma, yok etme, değiştirme veya erişilmez kılma </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15</a:t>
            </a:fld>
            <a:endParaRPr lang="en-US"/>
          </a:p>
        </p:txBody>
      </p:sp>
      <p:graphicFrame>
        <p:nvGraphicFramePr>
          <p:cNvPr id="5" name="9 Grafik"/>
          <p:cNvGraphicFramePr/>
          <p:nvPr/>
        </p:nvGraphicFramePr>
        <p:xfrm>
          <a:off x="428596" y="1928802"/>
          <a:ext cx="8215370" cy="45863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686800" cy="1408176"/>
          </a:xfrm>
        </p:spPr>
        <p:txBody>
          <a:bodyPr>
            <a:normAutofit fontScale="90000"/>
          </a:bodyPr>
          <a:lstStyle/>
          <a:p>
            <a:r>
              <a:rPr lang="tr-TR" b="0" dirty="0" smtClean="0"/>
              <a:t>Haksız çıkar sağlama         142/2/e</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16</a:t>
            </a:fld>
            <a:endParaRPr lang="en-US"/>
          </a:p>
        </p:txBody>
      </p:sp>
      <p:graphicFrame>
        <p:nvGraphicFramePr>
          <p:cNvPr id="5" name="10 Grafik"/>
          <p:cNvGraphicFramePr/>
          <p:nvPr/>
        </p:nvGraphicFramePr>
        <p:xfrm>
          <a:off x="357158" y="1928802"/>
          <a:ext cx="8429684" cy="4500594"/>
        </p:xfrm>
        <a:graphic>
          <a:graphicData uri="http://schemas.openxmlformats.org/drawingml/2006/chart">
            <c:chart xmlns:c="http://schemas.openxmlformats.org/drawingml/2006/chart" xmlns:r="http://schemas.openxmlformats.org/officeDocument/2006/relationships" r:id="rId2"/>
          </a:graphicData>
        </a:graphic>
      </p:graphicFrame>
      <p:sp>
        <p:nvSpPr>
          <p:cNvPr id="6" name="5 Sağ Ok"/>
          <p:cNvSpPr/>
          <p:nvPr/>
        </p:nvSpPr>
        <p:spPr>
          <a:xfrm flipV="1">
            <a:off x="5214942" y="642918"/>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b="1" dirty="0" smtClean="0"/>
              <a:t>         T.C        </a:t>
            </a:r>
            <a:endParaRPr lang="tr-TR" dirty="0" smtClean="0"/>
          </a:p>
          <a:p>
            <a:pPr algn="ctr">
              <a:buNone/>
            </a:pPr>
            <a:r>
              <a:rPr lang="tr-TR" b="1" dirty="0" smtClean="0"/>
              <a:t>      YARGITAY      </a:t>
            </a:r>
            <a:endParaRPr lang="tr-TR" dirty="0" smtClean="0"/>
          </a:p>
          <a:p>
            <a:pPr algn="ctr">
              <a:buNone/>
            </a:pPr>
            <a:r>
              <a:rPr lang="tr-TR" b="1" dirty="0" smtClean="0"/>
              <a:t>Ceza Genel Kurulu      </a:t>
            </a:r>
            <a:endParaRPr lang="tr-TR" dirty="0" smtClean="0"/>
          </a:p>
          <a:p>
            <a:pPr algn="ctr">
              <a:buNone/>
            </a:pPr>
            <a:r>
              <a:rPr lang="tr-TR" b="1" u="sng" dirty="0" smtClean="0"/>
              <a:t>Esas No :   </a:t>
            </a:r>
            <a:r>
              <a:rPr lang="tr-TR" b="1" dirty="0" smtClean="0"/>
              <a:t> </a:t>
            </a:r>
            <a:r>
              <a:rPr lang="tr-TR" b="1" u="sng" dirty="0" smtClean="0"/>
              <a:t>Karar No :</a:t>
            </a:r>
            <a:r>
              <a:rPr lang="tr-TR" b="1" dirty="0" smtClean="0"/>
              <a:t>    </a:t>
            </a:r>
            <a:r>
              <a:rPr lang="tr-TR" b="1" u="sng" dirty="0" err="1" smtClean="0"/>
              <a:t>İtirazname</a:t>
            </a:r>
            <a:r>
              <a:rPr lang="tr-TR" b="1" u="sng" dirty="0" smtClean="0"/>
              <a:t> :</a:t>
            </a:r>
            <a:endParaRPr lang="tr-TR" dirty="0" smtClean="0"/>
          </a:p>
          <a:p>
            <a:pPr algn="ctr">
              <a:buNone/>
            </a:pPr>
            <a:r>
              <a:rPr lang="tr-TR" b="1" dirty="0" smtClean="0"/>
              <a:t>2009/11-193  2009/268     2006/19669</a:t>
            </a:r>
            <a:endParaRPr lang="tr-TR" dirty="0" smtClean="0"/>
          </a:p>
          <a:p>
            <a:pPr algn="ctr">
              <a:buNone/>
            </a:pPr>
            <a:r>
              <a:rPr lang="tr-TR" b="1" dirty="0" smtClean="0"/>
              <a:t>17.11.2009 tarihli </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244/4 değil 142/2-e </a:t>
            </a:r>
            <a:endParaRPr lang="tr-TR" dirty="0"/>
          </a:p>
        </p:txBody>
      </p:sp>
      <p:sp>
        <p:nvSpPr>
          <p:cNvPr id="3" name="2 İçerik Yer Tutucusu"/>
          <p:cNvSpPr>
            <a:spLocks noGrp="1"/>
          </p:cNvSpPr>
          <p:nvPr>
            <p:ph idx="1"/>
          </p:nvPr>
        </p:nvSpPr>
        <p:spPr/>
        <p:txBody>
          <a:bodyPr>
            <a:normAutofit fontScale="62500" lnSpcReduction="20000"/>
          </a:bodyPr>
          <a:lstStyle/>
          <a:p>
            <a:r>
              <a:rPr lang="tr-TR" i="1" dirty="0" smtClean="0"/>
              <a:t>Temyiz davasına konu olan olayda sanık, bilişim sistemine zarar verme veya verileri yok etme, bozma, erişilmez kılma amacıyla hareket etmemektedir.</a:t>
            </a:r>
          </a:p>
          <a:p>
            <a:r>
              <a:rPr lang="tr-TR" i="1" dirty="0" smtClean="0"/>
              <a:t> Hedefi bilişim sistemi olmayıp, amacı bilişim sistemini kullanarak şikayetçinin bankadaki parasını çalmak, ele geçirmektir. </a:t>
            </a:r>
          </a:p>
          <a:p>
            <a:r>
              <a:rPr lang="tr-TR" i="1" dirty="0" smtClean="0"/>
              <a:t>Tamamıyla malvarlığına yöneliktir. Bu amaçla yani şikayetçinin parasına ulaşmak için bankanın sistemine girmiş, banka sistemi ve verilere yönelik bir eylemde bulunmamış, hesaptaki parayı kendi hesabına havale etmiştir. </a:t>
            </a:r>
          </a:p>
          <a:p>
            <a:r>
              <a:rPr lang="tr-TR" i="1" u="sng" dirty="0" smtClean="0"/>
              <a:t>Hırsızlık suçu bilişim sisteminden yararlanılarak işlenmiş olup dolaylı bilişim suçu mevcuttur ve sanığın eylemi tali norm niteliğinde bulunan 244/4. maddesindeki suça uygun olmayıp daha ağır cezayı gerektiren 142/2-e maddesindeki suça uygun bulunmaktadır. Yüksek Yargıtay 6. Ceza Dairesinin görüşü de bu doğrultudadır.</a:t>
            </a:r>
            <a:endParaRPr lang="tr-TR" u="sng"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55448"/>
            <a:ext cx="8686800" cy="1252728"/>
          </a:xfrm>
        </p:spPr>
        <p:txBody>
          <a:bodyPr>
            <a:normAutofit fontScale="90000"/>
          </a:bodyPr>
          <a:lstStyle/>
          <a:p>
            <a:r>
              <a:rPr lang="tr-TR" dirty="0" smtClean="0"/>
              <a:t/>
            </a:r>
            <a:br>
              <a:rPr lang="tr-TR" dirty="0" smtClean="0"/>
            </a:br>
            <a:r>
              <a:rPr lang="tr-TR" dirty="0" smtClean="0"/>
              <a:t>Banka veya kredi kartlarının kötüye kullanılması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19</a:t>
            </a:fld>
            <a:endParaRPr lang="en-US"/>
          </a:p>
        </p:txBody>
      </p:sp>
      <p:graphicFrame>
        <p:nvGraphicFramePr>
          <p:cNvPr id="5" name="11 Grafik"/>
          <p:cNvGraphicFramePr/>
          <p:nvPr/>
        </p:nvGraphicFramePr>
        <p:xfrm>
          <a:off x="428596" y="2057400"/>
          <a:ext cx="8215370" cy="43719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Gündem </a:t>
            </a:r>
          </a:p>
          <a:p>
            <a:r>
              <a:rPr lang="tr-TR" dirty="0" smtClean="0"/>
              <a:t>ABD </a:t>
            </a:r>
            <a:r>
              <a:rPr lang="en-US" dirty="0" smtClean="0"/>
              <a:t>Federal B</a:t>
            </a:r>
            <a:r>
              <a:rPr lang="tr-TR" dirty="0" smtClean="0"/>
              <a:t>ilgi Güvenliği Yönetimi </a:t>
            </a:r>
            <a:r>
              <a:rPr lang="tr-TR" dirty="0" smtClean="0"/>
              <a:t>Kanunu</a:t>
            </a:r>
          </a:p>
          <a:p>
            <a:r>
              <a:rPr lang="tr-TR" dirty="0" smtClean="0"/>
              <a:t>ABD’deki diğer bilgi güvenliği ile ilgili mevzuat </a:t>
            </a:r>
          </a:p>
          <a:p>
            <a:r>
              <a:rPr lang="tr-TR" dirty="0" smtClean="0"/>
              <a:t>Almanya BSI ve Mevzuatı </a:t>
            </a:r>
          </a:p>
          <a:p>
            <a:r>
              <a:rPr lang="tr-TR" dirty="0" smtClean="0"/>
              <a:t>Türkiye’de durum </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929718" cy="1408176"/>
          </a:xfrm>
        </p:spPr>
        <p:txBody>
          <a:bodyPr>
            <a:normAutofit fontScale="90000"/>
          </a:bodyPr>
          <a:lstStyle/>
          <a:p>
            <a:r>
              <a:rPr lang="tr-TR" b="0" dirty="0" smtClean="0"/>
              <a:t>Sahte kart üretme, Sahte kart ile yarar sağlama</a:t>
            </a:r>
            <a:r>
              <a:rPr lang="tr-TR" dirty="0" smtClean="0"/>
              <a:t> </a:t>
            </a: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20</a:t>
            </a:fld>
            <a:endParaRPr lang="en-US"/>
          </a:p>
        </p:txBody>
      </p:sp>
      <p:graphicFrame>
        <p:nvGraphicFramePr>
          <p:cNvPr id="5" name="12 Grafik"/>
          <p:cNvGraphicFramePr/>
          <p:nvPr/>
        </p:nvGraphicFramePr>
        <p:xfrm>
          <a:off x="0" y="1571612"/>
          <a:ext cx="364330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3 Grafik"/>
          <p:cNvGraphicFramePr/>
          <p:nvPr/>
        </p:nvGraphicFramePr>
        <p:xfrm>
          <a:off x="4749262" y="3929066"/>
          <a:ext cx="4394738"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Oval"/>
          <p:cNvSpPr/>
          <p:nvPr/>
        </p:nvSpPr>
        <p:spPr>
          <a:xfrm>
            <a:off x="7143768" y="2428868"/>
            <a:ext cx="64294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0" name="9 Oval"/>
          <p:cNvSpPr/>
          <p:nvPr/>
        </p:nvSpPr>
        <p:spPr>
          <a:xfrm>
            <a:off x="7215206" y="4714884"/>
            <a:ext cx="64294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9" name="8 Oval"/>
          <p:cNvSpPr/>
          <p:nvPr/>
        </p:nvSpPr>
        <p:spPr>
          <a:xfrm>
            <a:off x="7286644" y="5143512"/>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3286116" y="2285992"/>
            <a:ext cx="714380"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3357554" y="5214950"/>
            <a:ext cx="64294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3357554" y="4643446"/>
            <a:ext cx="64294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fontScale="90000"/>
          </a:bodyPr>
          <a:lstStyle/>
          <a:p>
            <a:r>
              <a:rPr lang="tr-TR" sz="4800" dirty="0" smtClean="0">
                <a:solidFill>
                  <a:srgbClr val="FFFFFF"/>
                </a:solidFill>
                <a:latin typeface="Times New Roman"/>
              </a:rPr>
              <a:t>TCK 243-244-245 </a:t>
            </a:r>
            <a:br>
              <a:rPr lang="tr-TR" sz="4800" dirty="0" smtClean="0">
                <a:solidFill>
                  <a:srgbClr val="FFFFFF"/>
                </a:solidFill>
                <a:latin typeface="Times New Roman"/>
              </a:rPr>
            </a:br>
            <a:endParaRPr lang="tr-TR" dirty="0"/>
          </a:p>
        </p:txBody>
      </p:sp>
      <p:sp>
        <p:nvSpPr>
          <p:cNvPr id="4" name="3 Slayt Numarası Yer Tutucusu"/>
          <p:cNvSpPr>
            <a:spLocks noGrp="1"/>
          </p:cNvSpPr>
          <p:nvPr>
            <p:ph type="sldNum" sz="quarter" idx="12"/>
          </p:nvPr>
        </p:nvSpPr>
        <p:spPr/>
        <p:txBody>
          <a:bodyPr/>
          <a:lstStyle/>
          <a:p>
            <a:pPr>
              <a:defRPr/>
            </a:pPr>
            <a:fld id="{CA6E1101-829B-42FE-94BF-17B31669802E}" type="slidenum">
              <a:rPr lang="en-US" smtClean="0"/>
              <a:pPr>
                <a:defRPr/>
              </a:pPr>
              <a:t>21</a:t>
            </a:fld>
            <a:endParaRPr lang="en-US"/>
          </a:p>
        </p:txBody>
      </p:sp>
      <p:graphicFrame>
        <p:nvGraphicFramePr>
          <p:cNvPr id="5" name="4 Tablo"/>
          <p:cNvGraphicFramePr>
            <a:graphicFrameLocks noGrp="1"/>
          </p:cNvGraphicFramePr>
          <p:nvPr/>
        </p:nvGraphicFramePr>
        <p:xfrm>
          <a:off x="2" y="1124744"/>
          <a:ext cx="9143997" cy="5707112"/>
        </p:xfrm>
        <a:graphic>
          <a:graphicData uri="http://schemas.openxmlformats.org/drawingml/2006/table">
            <a:tbl>
              <a:tblPr/>
              <a:tblGrid>
                <a:gridCol w="3164458"/>
                <a:gridCol w="866700"/>
                <a:gridCol w="665140"/>
                <a:gridCol w="634905"/>
                <a:gridCol w="634905"/>
                <a:gridCol w="594594"/>
                <a:gridCol w="618111"/>
                <a:gridCol w="685295"/>
                <a:gridCol w="685295"/>
                <a:gridCol w="594594"/>
              </a:tblGrid>
              <a:tr h="361077">
                <a:tc rowSpan="2">
                  <a:txBody>
                    <a:bodyPr/>
                    <a:lstStyle/>
                    <a:p>
                      <a:pPr algn="ctr" fontAlgn="ctr"/>
                      <a:r>
                        <a:rPr lang="tr-TR" sz="1200" b="1" i="0" u="none" strike="noStrike" dirty="0">
                          <a:latin typeface="Times New Roman"/>
                        </a:rPr>
                        <a:t>Madde No</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latin typeface="Times New Roman"/>
                        </a:rPr>
                        <a:t>Dosya ve Kişi Bilgileri </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7">
                  <a:txBody>
                    <a:bodyPr/>
                    <a:lstStyle/>
                    <a:p>
                      <a:pPr algn="ctr" fontAlgn="ctr"/>
                      <a:r>
                        <a:rPr lang="tr-TR" sz="700" b="1" i="0" u="none" strike="noStrike">
                          <a:latin typeface="Times New Roman"/>
                        </a:rPr>
                        <a:t>Karar Bilgileri </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37034">
                <a:tc vMerge="1">
                  <a:txBody>
                    <a:bodyPr/>
                    <a:lstStyle/>
                    <a:p>
                      <a:endParaRPr lang="tr-TR"/>
                    </a:p>
                  </a:txBody>
                  <a:tcPr/>
                </a:tc>
                <a:tc>
                  <a:txBody>
                    <a:bodyPr/>
                    <a:lstStyle/>
                    <a:p>
                      <a:pPr algn="ctr" fontAlgn="b"/>
                      <a:r>
                        <a:rPr lang="tr-TR" sz="1050" b="1" i="0" u="none" strike="noStrike" dirty="0">
                          <a:latin typeface="Times New Roman"/>
                        </a:rPr>
                        <a:t>Açılan  Soruşturma Sayısı </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50" b="1" i="0" u="none" strike="noStrike" dirty="0">
                          <a:latin typeface="Times New Roman"/>
                        </a:rPr>
                        <a:t>Tutuklanan Kişi Sayısı </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50" b="1" i="0" u="none" strike="noStrike" dirty="0">
                          <a:latin typeface="Times New Roman"/>
                        </a:rPr>
                        <a:t>İddianame</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50" b="1" i="0" u="none" strike="noStrike" dirty="0">
                          <a:latin typeface="Times New Roman"/>
                        </a:rPr>
                        <a:t>% Oranı</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050" b="1" i="0" u="none" strike="noStrike" dirty="0">
                          <a:latin typeface="Times New Roman"/>
                        </a:rPr>
                        <a:t>K.Y.O.K. </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50" b="1" i="0" u="none" strike="noStrike" dirty="0">
                          <a:latin typeface="Times New Roman"/>
                        </a:rPr>
                        <a:t>Görevsizlik</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50" b="1" i="0" u="none" strike="noStrike" dirty="0">
                          <a:latin typeface="Times New Roman"/>
                        </a:rPr>
                        <a:t>Yetkisizlik</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tr-TR" sz="1050" b="1" i="0" u="none" strike="noStrike" dirty="0">
                          <a:latin typeface="Times New Roman"/>
                        </a:rPr>
                        <a:t>Fezleke</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tr-TR" sz="1050" b="1" i="0" u="none" strike="noStrike" dirty="0">
                          <a:latin typeface="Times New Roman"/>
                        </a:rPr>
                        <a:t>Birleştirme</a:t>
                      </a:r>
                    </a:p>
                  </a:txBody>
                  <a:tcPr marL="5788" marR="5788" marT="57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2049">
                <a:tc>
                  <a:txBody>
                    <a:bodyPr/>
                    <a:lstStyle/>
                    <a:p>
                      <a:pPr algn="just" fontAlgn="t"/>
                      <a:r>
                        <a:rPr lang="tr-TR" sz="1050" b="0" i="0" u="none" strike="noStrike">
                          <a:latin typeface="Times New Roman"/>
                        </a:rPr>
                        <a:t>5237 Türk Ceza Kanunu \ Bilişim Sistemine Hukuka Aykırı Olarak Girme ve Orada Kalma - 243/1</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1307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11</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282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21,6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a:latin typeface="Times New Roman"/>
                        </a:rPr>
                        <a:t>251</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398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45</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2991">
                <a:tc>
                  <a:txBody>
                    <a:bodyPr/>
                    <a:lstStyle/>
                    <a:p>
                      <a:pPr algn="just" fontAlgn="t"/>
                      <a:r>
                        <a:rPr lang="tr-TR" sz="1050" b="0" i="0" u="none" strike="noStrike">
                          <a:latin typeface="Times New Roman"/>
                        </a:rPr>
                        <a:t>5237 Türk Ceza Kanunu \ Bilişim Sistemine Hukuka Aykırı Olarak Girmek Suretiyle Verilerin Yok Edilmesi veya Değiştirilmesi - 243/3</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227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53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23,3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dirty="0">
                          <a:latin typeface="Times New Roman"/>
                        </a:rPr>
                        <a:t>54</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0</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57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1</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194">
                <a:tc>
                  <a:txBody>
                    <a:bodyPr/>
                    <a:lstStyle/>
                    <a:p>
                      <a:pPr algn="just" fontAlgn="t"/>
                      <a:r>
                        <a:rPr lang="tr-TR" sz="1050" b="0" i="0" u="none" strike="noStrike">
                          <a:latin typeface="Times New Roman"/>
                        </a:rPr>
                        <a:t>5237 Türk Ceza Kanunu \ Bilişim Sisteminin İşleyişini Engelleme veya Bozma - 244/1</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642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20</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159</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24,8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dirty="0">
                          <a:latin typeface="Times New Roman"/>
                        </a:rPr>
                        <a:t>98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4</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185</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21</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194">
                <a:tc>
                  <a:txBody>
                    <a:bodyPr/>
                    <a:lstStyle/>
                    <a:p>
                      <a:pPr algn="just" fontAlgn="t"/>
                      <a:r>
                        <a:rPr lang="tr-TR" sz="1050" b="0" i="0" u="none" strike="noStrike">
                          <a:latin typeface="Times New Roman"/>
                        </a:rPr>
                        <a:t>5237 Türk Ceza Kanunu \ Bilişim Sistemindeki Verileri Bozma Yoketme, Erişilmez Kılma,Sisteme Veri Yerleştirme vb. - 244/2</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788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13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314</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39,8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a:latin typeface="Times New Roman"/>
                        </a:rPr>
                        <a:t>88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184</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4</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194">
                <a:tc>
                  <a:txBody>
                    <a:bodyPr/>
                    <a:lstStyle/>
                    <a:p>
                      <a:pPr algn="just" fontAlgn="t"/>
                      <a:r>
                        <a:rPr lang="tr-TR" sz="1050" b="0" i="0" u="none" strike="noStrike">
                          <a:latin typeface="Times New Roman"/>
                        </a:rPr>
                        <a:t>5237 Türk Ceza Kanunu \ Bilişim Sistemine Hukuka Aykırı Müdahale Suretiyle Haksız Çıkar Sağlama - 244/4</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2245</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latin typeface="Times New Roman"/>
                        </a:rPr>
                        <a:t>133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552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24,6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a:latin typeface="Times New Roman"/>
                        </a:rPr>
                        <a:t>136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latin typeface="Times New Roman"/>
                        </a:rPr>
                        <a:t>887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115</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194">
                <a:tc>
                  <a:txBody>
                    <a:bodyPr/>
                    <a:lstStyle/>
                    <a:p>
                      <a:pPr algn="just" fontAlgn="t"/>
                      <a:r>
                        <a:rPr lang="tr-TR" sz="1050" b="0" i="0" u="none" strike="noStrike">
                          <a:latin typeface="Times New Roman"/>
                        </a:rPr>
                        <a:t>5237 Türk Ceza Kanunu \ Başkasına Ait Banka veya Kredi Kartının İzinsiz Kullanılması Suretiyle Yarar Sağlama - 245/1</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5350</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latin typeface="Times New Roman"/>
                        </a:rPr>
                        <a:t>442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2076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38,8</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a:latin typeface="Times New Roman"/>
                        </a:rPr>
                        <a:t>793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latin typeface="Times New Roman"/>
                        </a:rPr>
                        <a:t>1102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23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174</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2991">
                <a:tc>
                  <a:txBody>
                    <a:bodyPr/>
                    <a:lstStyle/>
                    <a:p>
                      <a:pPr algn="just" fontAlgn="t"/>
                      <a:r>
                        <a:rPr lang="tr-TR" sz="1050" b="0" i="0" u="none" strike="noStrike">
                          <a:latin typeface="Times New Roman"/>
                        </a:rPr>
                        <a:t>5237 Türk Ceza Kanunu \ Başkalarına Ait Banka Hesaplarıyla İlişkilendirilerek Sahte Banka veya Kredi Kartı Üretme,Satma vb. - 245/2</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270</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32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69</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25,6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a:latin typeface="Times New Roman"/>
                        </a:rPr>
                        <a:t>36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0</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81</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21</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194">
                <a:tc>
                  <a:txBody>
                    <a:bodyPr/>
                    <a:lstStyle/>
                    <a:p>
                      <a:pPr algn="just" fontAlgn="t"/>
                      <a:r>
                        <a:rPr lang="tr-TR" sz="1050" b="0" i="0" u="none" strike="noStrike" dirty="0">
                          <a:latin typeface="Times New Roman"/>
                        </a:rPr>
                        <a:t>5237 Türk Ceza Kanunu \ Sahte Banka veya Kredi Kartı Kullanmak Suretiyle Yarar Sağlama - 245/3</a:t>
                      </a:r>
                    </a:p>
                  </a:txBody>
                  <a:tcPr marL="5788" marR="5788" marT="5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809</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86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269</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33,3</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a:latin typeface="Times New Roman"/>
                        </a:rPr>
                        <a:t>67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Times New Roman"/>
                        </a:rPr>
                        <a:t>216</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4</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Times New Roman"/>
                        </a:rPr>
                        <a:t>47</a:t>
                      </a:r>
                    </a:p>
                  </a:txBody>
                  <a:tcPr marL="5788" marR="5788" marT="5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1 Başlık"/>
          <p:cNvSpPr txBox="1">
            <a:spLocks/>
          </p:cNvSpPr>
          <p:nvPr/>
        </p:nvSpPr>
        <p:spPr>
          <a:xfrm>
            <a:off x="457200" y="155448"/>
            <a:ext cx="8229600" cy="1252728"/>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0" i="0" u="none" strike="noStrike" kern="1200" cap="none" spc="0" normalizeH="0" baseline="0" noProof="0" smtClean="0">
                <a:ln>
                  <a:noFill/>
                </a:ln>
                <a:solidFill>
                  <a:srgbClr val="FFFFFF"/>
                </a:solidFill>
                <a:effectLst/>
                <a:uLnTx/>
                <a:uFillTx/>
                <a:latin typeface="Times New Roman"/>
                <a:ea typeface="+mj-ea"/>
                <a:cs typeface="+mj-cs"/>
              </a:rPr>
              <a:t>TCK 243-244-245 </a:t>
            </a:r>
            <a:br>
              <a:rPr kumimoji="0" lang="tr-TR" sz="4800" b="0" i="0" u="none" strike="noStrike" kern="1200" cap="none" spc="0" normalizeH="0" baseline="0" noProof="0" smtClean="0">
                <a:ln>
                  <a:noFill/>
                </a:ln>
                <a:solidFill>
                  <a:srgbClr val="FFFFFF"/>
                </a:solidFill>
                <a:effectLst/>
                <a:uLnTx/>
                <a:uFillTx/>
                <a:latin typeface="Times New Roman"/>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1 Başlık"/>
          <p:cNvSpPr txBox="1">
            <a:spLocks/>
          </p:cNvSpPr>
          <p:nvPr/>
        </p:nvSpPr>
        <p:spPr>
          <a:xfrm>
            <a:off x="609600" y="307848"/>
            <a:ext cx="8229600" cy="1252728"/>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0" i="0" u="none" strike="noStrike" kern="1200" cap="none" spc="0" normalizeH="0" baseline="0" noProof="0" dirty="0" smtClean="0">
                <a:ln>
                  <a:noFill/>
                </a:ln>
                <a:effectLst/>
                <a:uLnTx/>
                <a:uFillTx/>
                <a:latin typeface="Times New Roman"/>
                <a:ea typeface="+mj-ea"/>
                <a:cs typeface="+mj-cs"/>
              </a:rPr>
              <a:t>TCK 243-244-245 </a:t>
            </a:r>
            <a:br>
              <a:rPr kumimoji="0" lang="tr-TR" sz="4800" b="0" i="0" u="none" strike="noStrike" kern="1200" cap="none" spc="0" normalizeH="0" baseline="0" noProof="0" dirty="0" smtClean="0">
                <a:ln>
                  <a:noFill/>
                </a:ln>
                <a:effectLst/>
                <a:uLnTx/>
                <a:uFillTx/>
                <a:latin typeface="Times New Roman"/>
                <a:ea typeface="+mj-ea"/>
                <a:cs typeface="+mj-cs"/>
              </a:rPr>
            </a:br>
            <a:endParaRPr kumimoji="0" lang="tr-TR" sz="44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ABD </a:t>
            </a:r>
            <a:r>
              <a:rPr lang="en-US" dirty="0" smtClean="0"/>
              <a:t>Federal B</a:t>
            </a:r>
            <a:r>
              <a:rPr lang="tr-TR" dirty="0" smtClean="0"/>
              <a:t>ilgi Güvenliği Yönetimi Kanunu (FISMA, 2002) </a:t>
            </a:r>
            <a:endParaRPr lang="tr-TR" dirty="0"/>
          </a:p>
        </p:txBody>
      </p:sp>
      <p:sp>
        <p:nvSpPr>
          <p:cNvPr id="3" name="2 İçerik Yer Tutucusu"/>
          <p:cNvSpPr>
            <a:spLocks noGrp="1"/>
          </p:cNvSpPr>
          <p:nvPr>
            <p:ph idx="1"/>
          </p:nvPr>
        </p:nvSpPr>
        <p:spPr/>
        <p:txBody>
          <a:bodyPr/>
          <a:lstStyle/>
          <a:p>
            <a:r>
              <a:rPr lang="tr-TR" dirty="0" smtClean="0"/>
              <a:t>IT güvenliği yerine Bilgi Güvenliği</a:t>
            </a:r>
          </a:p>
          <a:p>
            <a:r>
              <a:rPr lang="tr-TR" dirty="0" smtClean="0"/>
              <a:t>Teknik değil idari bir bakış açısı</a:t>
            </a:r>
          </a:p>
          <a:p>
            <a:r>
              <a:rPr lang="tr-TR" dirty="0" smtClean="0"/>
              <a:t>Önemli ulusal bilgi sistemlerini kapsıyor</a:t>
            </a:r>
          </a:p>
          <a:p>
            <a:r>
              <a:rPr lang="tr-TR" dirty="0" smtClean="0"/>
              <a:t>Kamu adına işletilen sistemleri de kapsıyor</a:t>
            </a:r>
          </a:p>
          <a:p>
            <a:r>
              <a:rPr lang="tr-TR" dirty="0" smtClean="0"/>
              <a:t>Yazılım ve donanım seçimini kurumlara bırakıyor, standartlar getiriyor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tr-TR"/>
              <a:t>Bölümler</a:t>
            </a:r>
            <a:endParaRPr lang="en-US"/>
          </a:p>
        </p:txBody>
      </p:sp>
      <p:sp>
        <p:nvSpPr>
          <p:cNvPr id="125955" name="Rectangle 3"/>
          <p:cNvSpPr>
            <a:spLocks noGrp="1" noChangeArrowheads="1"/>
          </p:cNvSpPr>
          <p:nvPr>
            <p:ph type="body" idx="1"/>
          </p:nvPr>
        </p:nvSpPr>
        <p:spPr/>
        <p:txBody>
          <a:bodyPr>
            <a:normAutofit fontScale="92500" lnSpcReduction="20000"/>
          </a:bodyPr>
          <a:lstStyle/>
          <a:p>
            <a:r>
              <a:rPr lang="en-US" b="0" dirty="0"/>
              <a:t>‘‘3541. </a:t>
            </a:r>
            <a:r>
              <a:rPr lang="tr-TR" b="0" dirty="0"/>
              <a:t>Amaç</a:t>
            </a:r>
            <a:endParaRPr lang="en-US" b="0" dirty="0"/>
          </a:p>
          <a:p>
            <a:r>
              <a:rPr lang="en-US" b="0" dirty="0"/>
              <a:t>‘‘3542. </a:t>
            </a:r>
            <a:r>
              <a:rPr lang="tr-TR" b="0" dirty="0"/>
              <a:t>Tanımlar</a:t>
            </a:r>
            <a:endParaRPr lang="en-US" b="0" dirty="0"/>
          </a:p>
          <a:p>
            <a:r>
              <a:rPr lang="en-US" b="0" dirty="0"/>
              <a:t>‘‘3543. </a:t>
            </a:r>
            <a:r>
              <a:rPr lang="tr-TR" b="0" dirty="0" smtClean="0"/>
              <a:t>OMB (</a:t>
            </a:r>
            <a:r>
              <a:rPr lang="en-US" b="1" i="1" dirty="0" smtClean="0">
                <a:hlinkClick r:id="rId2"/>
              </a:rPr>
              <a:t>Office of Management and Budget</a:t>
            </a:r>
            <a:r>
              <a:rPr lang="tr-TR" b="1" dirty="0" smtClean="0"/>
              <a:t>) </a:t>
            </a:r>
            <a:r>
              <a:rPr lang="tr-TR" b="0" dirty="0" smtClean="0"/>
              <a:t> </a:t>
            </a:r>
            <a:r>
              <a:rPr lang="tr-TR" b="0" dirty="0"/>
              <a:t>yöneticisinin yetki ve fonksiyonları</a:t>
            </a:r>
            <a:endParaRPr lang="en-US" b="0" dirty="0"/>
          </a:p>
          <a:p>
            <a:r>
              <a:rPr lang="en-US" b="0" dirty="0"/>
              <a:t>‘‘3544. </a:t>
            </a:r>
            <a:r>
              <a:rPr lang="tr-TR" b="0" dirty="0"/>
              <a:t>Federal kurumların sorumlulukları</a:t>
            </a:r>
            <a:endParaRPr lang="en-US" b="0" dirty="0"/>
          </a:p>
          <a:p>
            <a:r>
              <a:rPr lang="en-US" b="0" dirty="0"/>
              <a:t>‘‘3545. </a:t>
            </a:r>
            <a:r>
              <a:rPr lang="tr-TR" b="0" dirty="0"/>
              <a:t>Yıllık bağımsız değerlendirme</a:t>
            </a:r>
            <a:endParaRPr lang="en-US" b="0" dirty="0"/>
          </a:p>
          <a:p>
            <a:r>
              <a:rPr lang="en-US" b="0" dirty="0"/>
              <a:t>‘‘3546. Federal </a:t>
            </a:r>
            <a:r>
              <a:rPr lang="tr-TR" b="0" dirty="0"/>
              <a:t>bilgi güvenliği olay merkezi</a:t>
            </a:r>
            <a:endParaRPr lang="en-US" b="0" dirty="0"/>
          </a:p>
          <a:p>
            <a:r>
              <a:rPr lang="en-US" b="0" dirty="0"/>
              <a:t>‘‘3547. </a:t>
            </a:r>
            <a:r>
              <a:rPr lang="tr-TR" b="0" dirty="0"/>
              <a:t>Ulusal bilgi sistemleri</a:t>
            </a:r>
            <a:endParaRPr lang="en-US" b="0" dirty="0"/>
          </a:p>
          <a:p>
            <a:r>
              <a:rPr lang="en-US" b="0" dirty="0"/>
              <a:t>‘‘3548. </a:t>
            </a:r>
            <a:r>
              <a:rPr lang="tr-TR" b="0" dirty="0"/>
              <a:t>Bütçe</a:t>
            </a:r>
            <a:endParaRPr lang="en-US" b="0" dirty="0"/>
          </a:p>
          <a:p>
            <a:r>
              <a:rPr lang="en-US" b="0" dirty="0"/>
              <a:t>‘‘3549. </a:t>
            </a:r>
            <a:r>
              <a:rPr lang="tr-TR" b="0" dirty="0"/>
              <a:t>Mevcut kanunlara etkisi</a:t>
            </a:r>
            <a:endParaRPr lang="en-US" b="0"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tr-TR"/>
              <a:t>Bölümler</a:t>
            </a:r>
            <a:endParaRPr lang="en-US"/>
          </a:p>
        </p:txBody>
      </p:sp>
      <p:sp>
        <p:nvSpPr>
          <p:cNvPr id="126979" name="Rectangle 3"/>
          <p:cNvSpPr>
            <a:spLocks noGrp="1" noChangeArrowheads="1"/>
          </p:cNvSpPr>
          <p:nvPr>
            <p:ph type="body" idx="1"/>
          </p:nvPr>
        </p:nvSpPr>
        <p:spPr/>
        <p:txBody>
          <a:bodyPr/>
          <a:lstStyle/>
          <a:p>
            <a:r>
              <a:rPr lang="en-US" b="0" dirty="0"/>
              <a:t>‘‘3541. </a:t>
            </a:r>
            <a:r>
              <a:rPr lang="tr-TR" b="0" dirty="0"/>
              <a:t>Amaç</a:t>
            </a:r>
            <a:endParaRPr lang="en-US" b="0" dirty="0"/>
          </a:p>
          <a:p>
            <a:pPr marL="514350" indent="-514350">
              <a:spcBef>
                <a:spcPct val="0"/>
              </a:spcBef>
              <a:buClrTx/>
              <a:buFont typeface="+mj-lt"/>
              <a:buAutoNum type="arabicPeriod"/>
            </a:pPr>
            <a:r>
              <a:rPr lang="tr-TR" b="0" u="sng" dirty="0" smtClean="0"/>
              <a:t>Bilişim sistemleri </a:t>
            </a:r>
            <a:r>
              <a:rPr lang="tr-TR" b="0" u="sng" dirty="0"/>
              <a:t>kontrol mekanizmalarının </a:t>
            </a:r>
            <a:r>
              <a:rPr lang="tr-TR" b="0" dirty="0"/>
              <a:t>(idari, teknik ve </a:t>
            </a:r>
            <a:r>
              <a:rPr lang="tr-TR" b="0" dirty="0" err="1"/>
              <a:t>operasyonel</a:t>
            </a:r>
            <a:r>
              <a:rPr lang="tr-TR" b="0" dirty="0"/>
              <a:t>) </a:t>
            </a:r>
            <a:r>
              <a:rPr lang="tr-TR" b="0" u="sng" dirty="0"/>
              <a:t>bilgi kaynakları üzerindeki etkinliğinin artırılması</a:t>
            </a:r>
            <a:r>
              <a:rPr lang="tr-TR" b="0" dirty="0"/>
              <a:t>nı sağlamak</a:t>
            </a:r>
          </a:p>
          <a:p>
            <a:pPr marL="514350" indent="-514350">
              <a:spcBef>
                <a:spcPct val="0"/>
              </a:spcBef>
              <a:buClrTx/>
              <a:buFont typeface="+mj-lt"/>
              <a:buAutoNum type="arabicPeriod"/>
            </a:pPr>
            <a:r>
              <a:rPr lang="tr-TR" b="0" u="sng" dirty="0"/>
              <a:t>Asgari güvenlik kontrol mekanizmalarının </a:t>
            </a:r>
            <a:r>
              <a:rPr lang="tr-TR" b="0" dirty="0"/>
              <a:t>belirlenmesini sağlamak</a:t>
            </a:r>
          </a:p>
          <a:p>
            <a:pPr marL="514350" indent="-514350">
              <a:spcBef>
                <a:spcPct val="0"/>
              </a:spcBef>
              <a:buClrTx/>
              <a:buFont typeface="+mj-lt"/>
              <a:buAutoNum type="arabicPeriod"/>
            </a:pPr>
            <a:r>
              <a:rPr lang="tr-TR" b="0" dirty="0"/>
              <a:t>Kurumlardaki </a:t>
            </a:r>
            <a:r>
              <a:rPr lang="tr-TR" b="0" u="sng" dirty="0"/>
              <a:t>bilgi güvenliği faaliyetlerinin denetimini </a:t>
            </a:r>
            <a:r>
              <a:rPr lang="tr-TR" b="0" dirty="0"/>
              <a:t>sağlamak</a:t>
            </a:r>
          </a:p>
          <a:p>
            <a:pPr>
              <a:spcBef>
                <a:spcPct val="0"/>
              </a:spcBef>
              <a:buClrTx/>
              <a:buFontTx/>
              <a:buNone/>
            </a:pPr>
            <a:endParaRPr lang="tr-TR" b="0" dirty="0"/>
          </a:p>
          <a:p>
            <a:pPr>
              <a:spcBef>
                <a:spcPct val="0"/>
              </a:spcBef>
              <a:buClrTx/>
              <a:buFontTx/>
              <a:buNone/>
            </a:pPr>
            <a:endParaRPr lang="en-US" b="0"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tr-TR" dirty="0" smtClean="0"/>
              <a:t>Tanımlar</a:t>
            </a:r>
            <a:endParaRPr lang="en-US" dirty="0"/>
          </a:p>
        </p:txBody>
      </p:sp>
      <p:sp>
        <p:nvSpPr>
          <p:cNvPr id="128003" name="Rectangle 3"/>
          <p:cNvSpPr>
            <a:spLocks noGrp="1" noChangeArrowheads="1"/>
          </p:cNvSpPr>
          <p:nvPr>
            <p:ph type="body" idx="1"/>
          </p:nvPr>
        </p:nvSpPr>
        <p:spPr/>
        <p:txBody>
          <a:bodyPr>
            <a:normAutofit fontScale="92500" lnSpcReduction="10000"/>
          </a:bodyPr>
          <a:lstStyle/>
          <a:p>
            <a:pPr>
              <a:buFont typeface="Wingdings" pitchFamily="2" charset="2"/>
              <a:buNone/>
            </a:pPr>
            <a:r>
              <a:rPr lang="en-US" b="0" dirty="0"/>
              <a:t>‘‘3542. </a:t>
            </a:r>
            <a:r>
              <a:rPr lang="tr-TR" b="0" dirty="0"/>
              <a:t>Tanımlar</a:t>
            </a:r>
            <a:endParaRPr lang="en-US" b="0" dirty="0"/>
          </a:p>
          <a:p>
            <a:r>
              <a:rPr lang="tr-TR" dirty="0"/>
              <a:t>Bilgi güvenliği</a:t>
            </a:r>
          </a:p>
          <a:p>
            <a:pPr lvl="1"/>
            <a:r>
              <a:rPr lang="tr-TR" b="0" dirty="0" smtClean="0"/>
              <a:t>Bilgiyi ve bilişim sistemlerini yetkisiz olarak erişimine, kullanılmasına, ifşasına, bozulmasına, </a:t>
            </a:r>
            <a:r>
              <a:rPr lang="tr-TR" b="0" dirty="0" err="1" smtClean="0"/>
              <a:t>modifiye</a:t>
            </a:r>
            <a:r>
              <a:rPr lang="tr-TR" b="0" dirty="0" smtClean="0"/>
              <a:t> edilmesine veya yok edilmesine karşı koruyarak bilginin erişilirliğini, bütünlüğünü ve gizliliğini sağlamak.</a:t>
            </a:r>
            <a:endParaRPr lang="tr-TR" b="0" dirty="0"/>
          </a:p>
          <a:p>
            <a:r>
              <a:rPr lang="tr-TR" dirty="0"/>
              <a:t>Ulusal güvenlik sistemi</a:t>
            </a:r>
          </a:p>
          <a:p>
            <a:pPr lvl="1"/>
            <a:r>
              <a:rPr lang="tr-TR" b="0" dirty="0"/>
              <a:t>Fonksiyonu, işletilmesi veya kullanılması askeri, istihbarat ve kripto faaliyetleri içeren bilgi sistemleri</a:t>
            </a:r>
          </a:p>
          <a:p>
            <a:endParaRPr lang="en-US"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tr-TR" dirty="0" smtClean="0"/>
              <a:t>OMB yöneticisinin yetki ve fonksiyonları</a:t>
            </a:r>
            <a:endParaRPr lang="en-US" dirty="0"/>
          </a:p>
        </p:txBody>
      </p:sp>
      <p:sp>
        <p:nvSpPr>
          <p:cNvPr id="129027" name="Rectangle 3"/>
          <p:cNvSpPr>
            <a:spLocks noGrp="1" noChangeArrowheads="1"/>
          </p:cNvSpPr>
          <p:nvPr>
            <p:ph type="body" idx="1"/>
          </p:nvPr>
        </p:nvSpPr>
        <p:spPr/>
        <p:txBody>
          <a:bodyPr>
            <a:normAutofit fontScale="92500" lnSpcReduction="20000"/>
          </a:bodyPr>
          <a:lstStyle/>
          <a:p>
            <a:pPr>
              <a:buFont typeface="Wingdings" pitchFamily="2" charset="2"/>
              <a:buNone/>
            </a:pPr>
            <a:r>
              <a:rPr lang="en-US" b="0" dirty="0"/>
              <a:t>‘‘3543. </a:t>
            </a:r>
            <a:r>
              <a:rPr lang="tr-TR" b="0" dirty="0"/>
              <a:t>OMB yöneticisinin yetki ve </a:t>
            </a:r>
            <a:r>
              <a:rPr lang="tr-TR" b="0" dirty="0" smtClean="0"/>
              <a:t>fonksiyonları </a:t>
            </a:r>
            <a:r>
              <a:rPr lang="tr-TR" dirty="0" smtClean="0"/>
              <a:t>(</a:t>
            </a:r>
            <a:r>
              <a:rPr lang="en-US" b="1" i="1" dirty="0" smtClean="0">
                <a:hlinkClick r:id="rId2"/>
              </a:rPr>
              <a:t>Office of Management and Budget</a:t>
            </a:r>
            <a:r>
              <a:rPr lang="tr-TR" b="1" dirty="0" smtClean="0"/>
              <a:t>) </a:t>
            </a:r>
            <a:endParaRPr lang="en-US" b="0" dirty="0"/>
          </a:p>
          <a:p>
            <a:r>
              <a:rPr lang="tr-TR" b="0" dirty="0" err="1"/>
              <a:t>Kurumlararası</a:t>
            </a:r>
            <a:r>
              <a:rPr lang="tr-TR" b="0" dirty="0"/>
              <a:t> koordinasyon</a:t>
            </a:r>
            <a:endParaRPr lang="en-US" b="0" dirty="0"/>
          </a:p>
          <a:p>
            <a:r>
              <a:rPr lang="tr-TR" b="0" dirty="0"/>
              <a:t>Kurumların bilgi güvenliği programlarını onaylamak</a:t>
            </a:r>
            <a:endParaRPr lang="en-US" b="0" dirty="0"/>
          </a:p>
          <a:p>
            <a:r>
              <a:rPr lang="tr-TR" b="0" dirty="0"/>
              <a:t>Kanunun uygulanmasına ilişkin kongreye </a:t>
            </a:r>
            <a:r>
              <a:rPr lang="tr-TR" b="0" dirty="0" smtClean="0"/>
              <a:t>yıllık </a:t>
            </a:r>
            <a:r>
              <a:rPr lang="tr-TR" b="0" dirty="0"/>
              <a:t>rapor sunmak</a:t>
            </a:r>
          </a:p>
          <a:p>
            <a:r>
              <a:rPr lang="tr-TR" b="0" dirty="0"/>
              <a:t>Ulusal bilgi sistemleri, koordinasyon ve rapor haricinde ilgili </a:t>
            </a:r>
            <a:r>
              <a:rPr lang="tr-TR" b="0" dirty="0" smtClean="0"/>
              <a:t>kurum yöneticinin </a:t>
            </a:r>
            <a:r>
              <a:rPr lang="tr-TR" b="0" dirty="0"/>
              <a:t>sorumluluğunda</a:t>
            </a:r>
            <a:endParaRPr lang="en-US" b="0"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r>
              <a:rPr lang="tr-TR" dirty="0" smtClean="0"/>
              <a:t>Federal kurumların sorumlulukları</a:t>
            </a:r>
            <a:endParaRPr lang="en-US" dirty="0"/>
          </a:p>
        </p:txBody>
      </p:sp>
      <p:sp>
        <p:nvSpPr>
          <p:cNvPr id="130051" name="Rectangle 3"/>
          <p:cNvSpPr>
            <a:spLocks noGrp="1" noChangeArrowheads="1"/>
          </p:cNvSpPr>
          <p:nvPr>
            <p:ph type="body" idx="1"/>
          </p:nvPr>
        </p:nvSpPr>
        <p:spPr/>
        <p:txBody>
          <a:bodyPr>
            <a:normAutofit lnSpcReduction="10000"/>
          </a:bodyPr>
          <a:lstStyle/>
          <a:p>
            <a:pPr>
              <a:buFont typeface="Wingdings" pitchFamily="2" charset="2"/>
              <a:buNone/>
            </a:pPr>
            <a:r>
              <a:rPr lang="en-US" b="0" dirty="0"/>
              <a:t>‘‘3544. </a:t>
            </a:r>
            <a:r>
              <a:rPr lang="tr-TR" b="0" dirty="0"/>
              <a:t>Federal kurumların sorumlulukları</a:t>
            </a:r>
            <a:endParaRPr lang="en-US" b="0" dirty="0"/>
          </a:p>
          <a:p>
            <a:r>
              <a:rPr lang="tr-TR" b="0" dirty="0"/>
              <a:t>OMB </a:t>
            </a:r>
            <a:r>
              <a:rPr lang="tr-TR" dirty="0" smtClean="0"/>
              <a:t>(</a:t>
            </a:r>
            <a:r>
              <a:rPr lang="en-US" b="1" i="1" dirty="0" smtClean="0">
                <a:hlinkClick r:id="rId2"/>
              </a:rPr>
              <a:t>Office of Management and Budget</a:t>
            </a:r>
            <a:r>
              <a:rPr lang="tr-TR" b="1" dirty="0" smtClean="0"/>
              <a:t>) </a:t>
            </a:r>
            <a:r>
              <a:rPr lang="tr-TR" b="0" dirty="0" smtClean="0"/>
              <a:t>politika </a:t>
            </a:r>
            <a:r>
              <a:rPr lang="tr-TR" b="0" dirty="0"/>
              <a:t>ve stratejilerini uygulamak</a:t>
            </a:r>
          </a:p>
          <a:p>
            <a:r>
              <a:rPr lang="tr-TR" b="0" dirty="0"/>
              <a:t>CIO görevleri</a:t>
            </a:r>
          </a:p>
          <a:p>
            <a:r>
              <a:rPr lang="tr-TR" b="0" dirty="0"/>
              <a:t>Kurum bilgi güvenliği yöneticisi (CIO </a:t>
            </a:r>
            <a:r>
              <a:rPr lang="tr-TR" b="0" dirty="0" err="1"/>
              <a:t>nun</a:t>
            </a:r>
            <a:r>
              <a:rPr lang="tr-TR" b="0" dirty="0"/>
              <a:t> bilgi güvenliği sorumlulukları)</a:t>
            </a:r>
          </a:p>
          <a:p>
            <a:r>
              <a:rPr lang="tr-TR" b="0" dirty="0"/>
              <a:t>Politika ve prosedürler hakkında kamuoyunu bilgilendirmek</a:t>
            </a:r>
          </a:p>
          <a:p>
            <a:endParaRPr lang="en-US" b="0"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tr-TR" dirty="0" smtClean="0"/>
              <a:t>Yıllık bağımsız değerlendirme</a:t>
            </a:r>
            <a:endParaRPr lang="en-US" dirty="0"/>
          </a:p>
        </p:txBody>
      </p:sp>
      <p:sp>
        <p:nvSpPr>
          <p:cNvPr id="131075" name="Rectangle 3"/>
          <p:cNvSpPr>
            <a:spLocks noGrp="1" noChangeArrowheads="1"/>
          </p:cNvSpPr>
          <p:nvPr>
            <p:ph type="body" idx="1"/>
          </p:nvPr>
        </p:nvSpPr>
        <p:spPr/>
        <p:txBody>
          <a:bodyPr>
            <a:normAutofit fontScale="85000" lnSpcReduction="10000"/>
          </a:bodyPr>
          <a:lstStyle/>
          <a:p>
            <a:pPr>
              <a:buFont typeface="Wingdings" pitchFamily="2" charset="2"/>
              <a:buNone/>
            </a:pPr>
            <a:r>
              <a:rPr lang="en-US" b="0" dirty="0"/>
              <a:t>3545. </a:t>
            </a:r>
            <a:r>
              <a:rPr lang="tr-TR" b="0" dirty="0"/>
              <a:t>Yıllık bağımsız değerlendirme</a:t>
            </a:r>
            <a:endParaRPr lang="en-US" b="0" dirty="0"/>
          </a:p>
          <a:p>
            <a:r>
              <a:rPr lang="tr-TR" b="0" dirty="0"/>
              <a:t>İç denetçi veya bağımsız denetçiler tarafından denetim</a:t>
            </a:r>
          </a:p>
          <a:p>
            <a:r>
              <a:rPr lang="tr-TR" b="0" dirty="0"/>
              <a:t>Ulusal güvenlik sistemlerinin denetimi </a:t>
            </a:r>
            <a:r>
              <a:rPr lang="tr-TR" b="0" dirty="0" smtClean="0"/>
              <a:t>yönetim </a:t>
            </a:r>
            <a:r>
              <a:rPr lang="tr-TR" b="0" dirty="0"/>
              <a:t>tarafından atanan denetçi eliyle yapılır</a:t>
            </a:r>
            <a:endParaRPr lang="en-US" b="0" dirty="0"/>
          </a:p>
          <a:p>
            <a:r>
              <a:rPr lang="tr-TR" b="0" dirty="0"/>
              <a:t>Diğer denetim programları ile entegre edilebilir</a:t>
            </a:r>
          </a:p>
          <a:p>
            <a:r>
              <a:rPr lang="tr-TR" b="0" dirty="0"/>
              <a:t>Kurumların OMB ye </a:t>
            </a:r>
            <a:r>
              <a:rPr lang="tr-TR" b="0" dirty="0" smtClean="0"/>
              <a:t>raporlama yapar</a:t>
            </a:r>
            <a:endParaRPr lang="tr-TR" b="0" dirty="0"/>
          </a:p>
          <a:p>
            <a:r>
              <a:rPr lang="tr-TR" b="0" dirty="0"/>
              <a:t>Bilgi güvenliği denetim raporunun yıllık olarak OMB tarafından kongreye </a:t>
            </a:r>
            <a:r>
              <a:rPr lang="tr-TR" b="0" dirty="0" smtClean="0"/>
              <a:t>sunulur</a:t>
            </a:r>
            <a:endParaRPr lang="en-US" b="0" dirty="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body" idx="1"/>
          </p:nvPr>
        </p:nvSpPr>
        <p:spPr>
          <a:noFill/>
          <a:ln/>
        </p:spPr>
        <p:txBody>
          <a:bodyPr/>
          <a:lstStyle/>
          <a:p>
            <a:pPr marL="342900" indent="-342900">
              <a:buFont typeface="Wingdings" pitchFamily="2" charset="2"/>
              <a:buNone/>
            </a:pPr>
            <a:r>
              <a:rPr lang="en-US" b="0" dirty="0"/>
              <a:t>‘‘3546. Federal </a:t>
            </a:r>
            <a:r>
              <a:rPr lang="tr-TR" b="0" dirty="0"/>
              <a:t>bilgi güvenliği olay merkezi</a:t>
            </a:r>
            <a:endParaRPr lang="en-US" b="0" dirty="0"/>
          </a:p>
          <a:p>
            <a:pPr marL="342900" indent="-342900"/>
            <a:r>
              <a:rPr lang="tr-TR" b="0" dirty="0"/>
              <a:t>Kurumlara teknik destek</a:t>
            </a:r>
          </a:p>
          <a:p>
            <a:pPr marL="342900" indent="-342900">
              <a:buFont typeface="Wingdings" pitchFamily="2" charset="2"/>
              <a:buNone/>
            </a:pPr>
            <a:endParaRPr lang="en-US" b="0" dirty="0"/>
          </a:p>
        </p:txBody>
      </p:sp>
      <p:sp>
        <p:nvSpPr>
          <p:cNvPr id="132101" name="Rectangle 5"/>
          <p:cNvSpPr>
            <a:spLocks noGrp="1" noChangeArrowheads="1"/>
          </p:cNvSpPr>
          <p:nvPr>
            <p:ph type="title"/>
          </p:nvPr>
        </p:nvSpPr>
        <p:spPr>
          <a:noFill/>
          <a:ln/>
        </p:spPr>
        <p:txBody>
          <a:bodyPr>
            <a:normAutofit fontScale="90000"/>
          </a:bodyPr>
          <a:lstStyle/>
          <a:p>
            <a:r>
              <a:rPr lang="en-US" dirty="0" smtClean="0"/>
              <a:t>Federal </a:t>
            </a:r>
            <a:r>
              <a:rPr lang="tr-TR" dirty="0" smtClean="0"/>
              <a:t>bilgi güvenliği olay merkezi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411760" y="332656"/>
            <a:ext cx="4300819" cy="572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Critical infrastructure  </a:t>
            </a:r>
          </a:p>
        </p:txBody>
      </p:sp>
      <p:sp>
        <p:nvSpPr>
          <p:cNvPr id="121859" name="Rectangle 3"/>
          <p:cNvSpPr>
            <a:spLocks noGrp="1" noChangeArrowheads="1"/>
          </p:cNvSpPr>
          <p:nvPr>
            <p:ph type="body" idx="1"/>
          </p:nvPr>
        </p:nvSpPr>
        <p:spPr/>
        <p:txBody>
          <a:bodyPr>
            <a:normAutofit/>
          </a:bodyPr>
          <a:lstStyle/>
          <a:p>
            <a:pPr>
              <a:spcBef>
                <a:spcPct val="0"/>
              </a:spcBef>
              <a:spcAft>
                <a:spcPct val="20000"/>
              </a:spcAft>
              <a:buClr>
                <a:srgbClr val="3366CC"/>
              </a:buClr>
            </a:pPr>
            <a:r>
              <a:rPr lang="tr-TR" dirty="0" smtClean="0">
                <a:cs typeface="Times New Roman" pitchFamily="18" charset="0"/>
              </a:rPr>
              <a:t>“</a:t>
            </a:r>
            <a:r>
              <a:rPr lang="en-US" dirty="0" smtClean="0">
                <a:cs typeface="Times New Roman" pitchFamily="18" charset="0"/>
              </a:rPr>
              <a:t>...</a:t>
            </a:r>
            <a:r>
              <a:rPr lang="tr-TR" dirty="0" smtClean="0">
                <a:cs typeface="Times New Roman" pitchFamily="18" charset="0"/>
              </a:rPr>
              <a:t> </a:t>
            </a:r>
            <a:r>
              <a:rPr lang="tr-TR" dirty="0" smtClean="0">
                <a:cs typeface="Times New Roman" pitchFamily="18" charset="0"/>
              </a:rPr>
              <a:t>Sanal veya fiziki olarak zarar görmesi veya yok olması halinde güvenlik, ulusal ekonomik güvenlik, genel kamu </a:t>
            </a:r>
            <a:r>
              <a:rPr lang="tr-TR" dirty="0" smtClean="0">
                <a:cs typeface="Times New Roman" pitchFamily="18" charset="0"/>
              </a:rPr>
              <a:t>sağlığını </a:t>
            </a:r>
            <a:r>
              <a:rPr lang="tr-TR" dirty="0" smtClean="0">
                <a:cs typeface="Times New Roman" pitchFamily="18" charset="0"/>
              </a:rPr>
              <a:t>veya </a:t>
            </a:r>
            <a:r>
              <a:rPr lang="tr-TR" dirty="0" smtClean="0">
                <a:cs typeface="Times New Roman" pitchFamily="18" charset="0"/>
              </a:rPr>
              <a:t>emniyetini </a:t>
            </a:r>
            <a:r>
              <a:rPr lang="tr-TR" dirty="0" smtClean="0">
                <a:cs typeface="Times New Roman" pitchFamily="18" charset="0"/>
              </a:rPr>
              <a:t>ayrı ayrı veya bir arada önemli oranda zarar görmesi sonucunu doğuracak sistem veya </a:t>
            </a:r>
            <a:r>
              <a:rPr lang="tr-TR" dirty="0" smtClean="0">
                <a:cs typeface="Times New Roman" pitchFamily="18" charset="0"/>
              </a:rPr>
              <a:t>varlıklar…” </a:t>
            </a:r>
            <a:endParaRPr lang="tr-TR" dirty="0" smtClean="0">
              <a:cs typeface="Times New Roman" pitchFamily="18" charset="0"/>
            </a:endParaRPr>
          </a:p>
          <a:p>
            <a:pPr>
              <a:spcBef>
                <a:spcPct val="0"/>
              </a:spcBef>
              <a:spcAft>
                <a:spcPct val="20000"/>
              </a:spcAft>
              <a:buClr>
                <a:srgbClr val="3366CC"/>
              </a:buClr>
              <a:buFont typeface="Wingdings" pitchFamily="2" charset="2"/>
              <a:buNone/>
            </a:pPr>
            <a:r>
              <a:rPr lang="en-US" dirty="0">
                <a:cs typeface="Times New Roman" pitchFamily="18" charset="0"/>
              </a:rPr>
              <a:t>	</a:t>
            </a:r>
            <a:r>
              <a:rPr lang="en-US" sz="1600" b="0" i="1" dirty="0">
                <a:solidFill>
                  <a:schemeClr val="tx2"/>
                </a:solidFill>
                <a:cs typeface="Times New Roman" pitchFamily="18" charset="0"/>
              </a:rPr>
              <a:t>--  USA Patriot Act (P.L. 107-56)</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err="1" smtClean="0"/>
              <a:t>Gramm</a:t>
            </a:r>
            <a:r>
              <a:rPr lang="tr-TR" b="1" u="sng" dirty="0" smtClean="0"/>
              <a:t>-</a:t>
            </a:r>
            <a:r>
              <a:rPr lang="tr-TR" b="1" u="sng" dirty="0" err="1" smtClean="0"/>
              <a:t>Leach</a:t>
            </a:r>
            <a:r>
              <a:rPr lang="tr-TR" b="1" u="sng" dirty="0" smtClean="0"/>
              <a:t>-</a:t>
            </a:r>
            <a:r>
              <a:rPr lang="tr-TR" b="1" u="sng" dirty="0" err="1" smtClean="0"/>
              <a:t>Bliley</a:t>
            </a:r>
            <a:r>
              <a:rPr lang="tr-TR" b="1" u="sng" dirty="0" smtClean="0"/>
              <a:t> </a:t>
            </a:r>
            <a:r>
              <a:rPr lang="tr-TR" b="1" u="sng" dirty="0" err="1" smtClean="0"/>
              <a:t>Act</a:t>
            </a:r>
            <a:r>
              <a:rPr lang="tr-TR" b="1" u="sng" dirty="0" smtClean="0"/>
              <a:t> (GLBA):</a:t>
            </a:r>
            <a:r>
              <a:rPr lang="tr-TR" dirty="0" smtClean="0"/>
              <a:t> </a:t>
            </a:r>
            <a:endParaRPr lang="tr-TR" dirty="0"/>
          </a:p>
        </p:txBody>
      </p:sp>
      <p:sp>
        <p:nvSpPr>
          <p:cNvPr id="3" name="2 İçerik Yer Tutucusu"/>
          <p:cNvSpPr>
            <a:spLocks noGrp="1"/>
          </p:cNvSpPr>
          <p:nvPr>
            <p:ph idx="1"/>
          </p:nvPr>
        </p:nvSpPr>
        <p:spPr/>
        <p:txBody>
          <a:bodyPr>
            <a:normAutofit fontScale="70000" lnSpcReduction="20000"/>
          </a:bodyPr>
          <a:lstStyle/>
          <a:p>
            <a:r>
              <a:rPr lang="en-US" b="1" dirty="0" smtClean="0"/>
              <a:t>Financial Services Modernization Act of 1999</a:t>
            </a:r>
            <a:endParaRPr lang="tr-TR" dirty="0" smtClean="0"/>
          </a:p>
          <a:p>
            <a:r>
              <a:rPr lang="tr-TR" dirty="0" smtClean="0"/>
              <a:t>Finansal </a:t>
            </a:r>
            <a:r>
              <a:rPr lang="tr-TR" dirty="0" smtClean="0"/>
              <a:t>kuruluşların müşteri bilgilerinin güvenliği, bütünlüğü ve kişiye özel olmasını korunmak için düzenlemiştir. </a:t>
            </a:r>
            <a:endParaRPr lang="tr-TR" dirty="0" smtClean="0"/>
          </a:p>
          <a:p>
            <a:r>
              <a:rPr lang="tr-TR" dirty="0" smtClean="0"/>
              <a:t>Finansal </a:t>
            </a:r>
            <a:r>
              <a:rPr lang="tr-TR" dirty="0" smtClean="0"/>
              <a:t>kuruluşların yüksek güvenlik bilincinin diğer endüstri kuruluşlarından daha fazla olması tarihten beri </a:t>
            </a:r>
            <a:r>
              <a:rPr lang="tr-TR" dirty="0" smtClean="0"/>
              <a:t>bilinmektedir</a:t>
            </a:r>
          </a:p>
          <a:p>
            <a:r>
              <a:rPr lang="tr-TR" dirty="0" err="1" smtClean="0"/>
              <a:t>GLBA’e</a:t>
            </a:r>
            <a:r>
              <a:rPr lang="tr-TR" dirty="0" smtClean="0"/>
              <a:t> </a:t>
            </a:r>
            <a:r>
              <a:rPr lang="tr-TR" dirty="0" smtClean="0"/>
              <a:t>göre finans kuruluşları, yönetici ve yönetim kurulunun da dahil bulunduğu risk temelli bilgi güvenliği programı geliştirmeli, tehditlerin risk değerlendirmesi yapılmalı, risk yönetimi ve kontrolleri yöneterek gerekli önlemleri almalı ve yönetim kuruluna rapor etmelidir. </a:t>
            </a:r>
            <a:endParaRPr lang="tr-TR" dirty="0" smtClean="0"/>
          </a:p>
          <a:p>
            <a:r>
              <a:rPr lang="tr-TR" dirty="0" smtClean="0"/>
              <a:t>Kanun </a:t>
            </a:r>
            <a:r>
              <a:rPr lang="tr-TR" dirty="0" smtClean="0"/>
              <a:t>tam ve kapsamlı açıklamaları </a:t>
            </a:r>
            <a:r>
              <a:rPr lang="tr-TR" u="sng" dirty="0" smtClean="0">
                <a:hlinkClick r:id="rId2"/>
              </a:rPr>
              <a:t>http://banking.senate.gov/conf/</a:t>
            </a:r>
            <a:r>
              <a:rPr lang="tr-TR" dirty="0" smtClean="0"/>
              <a:t> adresinde bulunmaktadır.</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62500" lnSpcReduction="20000"/>
          </a:bodyPr>
          <a:lstStyle/>
          <a:p>
            <a:r>
              <a:rPr lang="tr-TR" dirty="0" smtClean="0"/>
              <a:t>2002 </a:t>
            </a:r>
            <a:r>
              <a:rPr lang="tr-TR" dirty="0" err="1" smtClean="0"/>
              <a:t>Enron</a:t>
            </a:r>
            <a:r>
              <a:rPr lang="tr-TR" dirty="0" smtClean="0"/>
              <a:t> olayından sonra ABD’de ivedilikle 30 Temmuz 2002 tarihinde çıkarılmış bir yasadır. </a:t>
            </a:r>
            <a:endParaRPr lang="tr-TR" dirty="0" smtClean="0"/>
          </a:p>
          <a:p>
            <a:r>
              <a:rPr lang="tr-TR" dirty="0" smtClean="0"/>
              <a:t>Yasa </a:t>
            </a:r>
            <a:r>
              <a:rPr lang="tr-TR" dirty="0" smtClean="0"/>
              <a:t>ismini katkılarından dolayı </a:t>
            </a:r>
            <a:r>
              <a:rPr lang="tr-TR" dirty="0" err="1" smtClean="0"/>
              <a:t>Senator</a:t>
            </a:r>
            <a:r>
              <a:rPr lang="tr-TR" dirty="0" smtClean="0"/>
              <a:t> Paul </a:t>
            </a:r>
            <a:r>
              <a:rPr lang="tr-TR" dirty="0" err="1" smtClean="0"/>
              <a:t>Sarbanes</a:t>
            </a:r>
            <a:r>
              <a:rPr lang="tr-TR" dirty="0" smtClean="0"/>
              <a:t> ve Temsiler Meclisi Üyesi Michael G. </a:t>
            </a:r>
            <a:r>
              <a:rPr lang="tr-TR" dirty="0" err="1" smtClean="0"/>
              <a:t>Oxley</a:t>
            </a:r>
            <a:r>
              <a:rPr lang="tr-TR" dirty="0" smtClean="0"/>
              <a:t> isimlerinden almıştır</a:t>
            </a:r>
            <a:r>
              <a:rPr lang="tr-TR" dirty="0" smtClean="0"/>
              <a:t>.</a:t>
            </a:r>
          </a:p>
          <a:p>
            <a:r>
              <a:rPr lang="tr-TR" dirty="0" smtClean="0"/>
              <a:t> </a:t>
            </a:r>
            <a:r>
              <a:rPr lang="tr-TR" dirty="0" smtClean="0"/>
              <a:t>Bu yasanın amacı borsaya açık şirketlerin açıkladıkları bilgilerin doğruluğu ve güvenilirliğini sağlayarak yatırımcıları korumaktır</a:t>
            </a:r>
            <a:r>
              <a:rPr lang="tr-TR" dirty="0" smtClean="0"/>
              <a:t>.</a:t>
            </a:r>
          </a:p>
          <a:p>
            <a:r>
              <a:rPr lang="tr-TR" dirty="0" smtClean="0"/>
              <a:t> </a:t>
            </a:r>
            <a:r>
              <a:rPr lang="tr-TR" dirty="0" smtClean="0"/>
              <a:t>Bu kanuna göre şirket yöneticileri ve yönetim kurulu üyeleri finansal raporlar hazırlanırken, yeterli iç denetimleri ve prosedürleri oluşturduklarını ve uyguladıklarını belgelendirmeleri gerekmektedir. Bu konulara uymayan şirket yöneticilerine yasa, hapis cezası öngörmektedir. </a:t>
            </a:r>
            <a:endParaRPr lang="tr-TR" dirty="0" smtClean="0"/>
          </a:p>
          <a:p>
            <a:r>
              <a:rPr lang="tr-TR" dirty="0" smtClean="0"/>
              <a:t>Yasanın </a:t>
            </a:r>
            <a:r>
              <a:rPr lang="tr-TR" dirty="0" smtClean="0"/>
              <a:t>tamamına </a:t>
            </a:r>
            <a:r>
              <a:rPr lang="tr-TR" dirty="0" smtClean="0">
                <a:hlinkClick r:id="rId2"/>
              </a:rPr>
              <a:t>http</a:t>
            </a:r>
            <a:r>
              <a:rPr lang="tr-TR" dirty="0" smtClean="0">
                <a:hlinkClick r:id="rId2"/>
              </a:rPr>
              <a:t>://fl1.</a:t>
            </a:r>
            <a:r>
              <a:rPr lang="tr-TR" dirty="0" err="1" smtClean="0">
                <a:hlinkClick r:id="rId2"/>
              </a:rPr>
              <a:t>findlaw</a:t>
            </a:r>
            <a:r>
              <a:rPr lang="tr-TR" dirty="0" smtClean="0">
                <a:hlinkClick r:id="rId2"/>
              </a:rPr>
              <a:t>.com/</a:t>
            </a:r>
            <a:r>
              <a:rPr lang="tr-TR" dirty="0" err="1" smtClean="0">
                <a:hlinkClick r:id="rId2"/>
              </a:rPr>
              <a:t>news</a:t>
            </a:r>
            <a:r>
              <a:rPr lang="tr-TR" dirty="0" smtClean="0">
                <a:hlinkClick r:id="rId2"/>
              </a:rPr>
              <a:t>.</a:t>
            </a:r>
            <a:r>
              <a:rPr lang="tr-TR" dirty="0" err="1" smtClean="0">
                <a:hlinkClick r:id="rId2"/>
              </a:rPr>
              <a:t>findlaw</a:t>
            </a:r>
            <a:r>
              <a:rPr lang="tr-TR" dirty="0" smtClean="0">
                <a:hlinkClick r:id="rId2"/>
              </a:rPr>
              <a:t>.com/</a:t>
            </a:r>
            <a:r>
              <a:rPr lang="tr-TR" dirty="0" err="1" smtClean="0">
                <a:hlinkClick r:id="rId2"/>
              </a:rPr>
              <a:t>hdocs</a:t>
            </a:r>
            <a:r>
              <a:rPr lang="tr-TR" dirty="0" smtClean="0">
                <a:hlinkClick r:id="rId2"/>
              </a:rPr>
              <a:t>/</a:t>
            </a:r>
            <a:r>
              <a:rPr lang="tr-TR" dirty="0" err="1" smtClean="0">
                <a:hlinkClick r:id="rId2"/>
              </a:rPr>
              <a:t>docs</a:t>
            </a:r>
            <a:r>
              <a:rPr lang="tr-TR" dirty="0" smtClean="0">
                <a:hlinkClick r:id="rId2"/>
              </a:rPr>
              <a:t>/</a:t>
            </a:r>
            <a:r>
              <a:rPr lang="tr-TR" dirty="0" err="1" smtClean="0">
                <a:hlinkClick r:id="rId2"/>
              </a:rPr>
              <a:t>gwbush</a:t>
            </a:r>
            <a:r>
              <a:rPr lang="tr-TR" dirty="0" smtClean="0">
                <a:hlinkClick r:id="rId2"/>
              </a:rPr>
              <a:t>/sarbanesoxley072302.</a:t>
            </a:r>
            <a:r>
              <a:rPr lang="tr-TR" dirty="0" err="1" smtClean="0">
                <a:hlinkClick r:id="rId2"/>
              </a:rPr>
              <a:t>pdf</a:t>
            </a:r>
            <a:r>
              <a:rPr lang="tr-TR" dirty="0" smtClean="0"/>
              <a:t>  </a:t>
            </a:r>
            <a:r>
              <a:rPr lang="tr-TR" dirty="0" smtClean="0"/>
              <a:t>web adresinden erişilebilmektedir.</a:t>
            </a:r>
          </a:p>
          <a:p>
            <a:endParaRPr lang="tr-TR" dirty="0"/>
          </a:p>
        </p:txBody>
      </p:sp>
      <p:sp>
        <p:nvSpPr>
          <p:cNvPr id="4" name="3 Metin kutusu"/>
          <p:cNvSpPr txBox="1"/>
          <p:nvPr/>
        </p:nvSpPr>
        <p:spPr>
          <a:xfrm>
            <a:off x="539552" y="332656"/>
            <a:ext cx="8136904" cy="646331"/>
          </a:xfrm>
          <a:prstGeom prst="rect">
            <a:avLst/>
          </a:prstGeom>
          <a:noFill/>
        </p:spPr>
        <p:txBody>
          <a:bodyPr wrap="square" rtlCol="0">
            <a:spAutoFit/>
          </a:bodyPr>
          <a:lstStyle/>
          <a:p>
            <a:pPr algn="ctr"/>
            <a:r>
              <a:rPr lang="tr-TR" sz="3600" b="1" u="sng" dirty="0" err="1" smtClean="0"/>
              <a:t>Sarbane</a:t>
            </a:r>
            <a:r>
              <a:rPr lang="tr-TR" sz="3600" b="1" u="sng" dirty="0" smtClean="0"/>
              <a:t>-</a:t>
            </a:r>
            <a:r>
              <a:rPr lang="tr-TR" sz="3600" b="1" u="sng" dirty="0" err="1" smtClean="0"/>
              <a:t>Oxley</a:t>
            </a:r>
            <a:r>
              <a:rPr lang="tr-TR" sz="3600" b="1" u="sng" dirty="0" smtClean="0"/>
              <a:t> </a:t>
            </a:r>
            <a:r>
              <a:rPr lang="tr-TR" sz="3600" b="1" u="sng" dirty="0" err="1" smtClean="0"/>
              <a:t>Act</a:t>
            </a:r>
            <a:r>
              <a:rPr lang="tr-TR" sz="3600" b="1" u="sng" dirty="0" smtClean="0"/>
              <a:t> </a:t>
            </a:r>
            <a:endParaRPr lang="tr-TR"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err="1" smtClean="0"/>
              <a:t>Health</a:t>
            </a:r>
            <a:r>
              <a:rPr lang="tr-TR" b="1" u="sng" dirty="0" smtClean="0"/>
              <a:t> </a:t>
            </a:r>
            <a:r>
              <a:rPr lang="tr-TR" b="1" u="sng" dirty="0" err="1" smtClean="0"/>
              <a:t>Insurance</a:t>
            </a:r>
            <a:r>
              <a:rPr lang="tr-TR" b="1" u="sng" dirty="0" smtClean="0"/>
              <a:t> </a:t>
            </a:r>
            <a:r>
              <a:rPr lang="tr-TR" b="1" u="sng" dirty="0" err="1" smtClean="0"/>
              <a:t>Portability</a:t>
            </a:r>
            <a:r>
              <a:rPr lang="tr-TR" b="1" u="sng" dirty="0" smtClean="0"/>
              <a:t> </a:t>
            </a:r>
            <a:r>
              <a:rPr lang="tr-TR" b="1" u="sng" dirty="0" err="1" smtClean="0"/>
              <a:t>and</a:t>
            </a:r>
            <a:r>
              <a:rPr lang="tr-TR" b="1" u="sng" dirty="0" smtClean="0"/>
              <a:t> </a:t>
            </a:r>
            <a:r>
              <a:rPr lang="tr-TR" b="1" u="sng" dirty="0" err="1" smtClean="0"/>
              <a:t>Accountability</a:t>
            </a:r>
            <a:r>
              <a:rPr lang="tr-TR" b="1" u="sng" dirty="0" smtClean="0"/>
              <a:t> (HIPAA</a:t>
            </a:r>
            <a:r>
              <a:rPr lang="tr-TR" b="1" u="sng" dirty="0" smtClean="0"/>
              <a:t>)</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HIPAA </a:t>
            </a:r>
            <a:r>
              <a:rPr lang="tr-TR" dirty="0" smtClean="0"/>
              <a:t>sağlık hizmeti sağlayan kuruluşların uyması gereken kuralları açıklar. </a:t>
            </a:r>
            <a:endParaRPr lang="tr-TR" dirty="0" smtClean="0"/>
          </a:p>
          <a:p>
            <a:r>
              <a:rPr lang="tr-TR" dirty="0" smtClean="0"/>
              <a:t>Bu </a:t>
            </a:r>
            <a:r>
              <a:rPr lang="tr-TR" dirty="0" smtClean="0"/>
              <a:t>kurallar sağlık hizmeti veren kuruluşların kanunun istediği raporları oluşturan bilgilerin sağlanması ve bu bilgilerin korunmasını zorunlu kılmaktadır. </a:t>
            </a:r>
            <a:endParaRPr lang="tr-TR" dirty="0" smtClean="0"/>
          </a:p>
          <a:p>
            <a:r>
              <a:rPr lang="tr-TR" dirty="0" smtClean="0"/>
              <a:t>HIPAA </a:t>
            </a:r>
            <a:r>
              <a:rPr lang="tr-TR" dirty="0" smtClean="0"/>
              <a:t>uyumluluğunu sağlamak için şirketler bilgilerini muhtemel tehditlere karşı korumak, bütünlüğünü sağlamak, yetkisiz kullanılmalarını, ortaya çıkmalarını önlemek zorundadırlar. </a:t>
            </a:r>
            <a:endParaRPr lang="tr-TR" dirty="0" smtClean="0"/>
          </a:p>
          <a:p>
            <a:r>
              <a:rPr lang="tr-TR" dirty="0" smtClean="0"/>
              <a:t>Sağlık </a:t>
            </a:r>
            <a:r>
              <a:rPr lang="tr-TR" dirty="0" smtClean="0"/>
              <a:t>hizmeti veren kuruluşlar </a:t>
            </a:r>
            <a:r>
              <a:rPr lang="tr-TR" dirty="0" smtClean="0"/>
              <a:t>erişim </a:t>
            </a:r>
            <a:r>
              <a:rPr lang="tr-TR" dirty="0" smtClean="0"/>
              <a:t>kontrolü, konfigürasyon kontrolü, zararlı yazılım tespiti, politika yaptırımı, kullanıcı takibi ve yönetimi, çevre ve haberleşme güvenliği sağlamakla yükümlüdürler</a:t>
            </a:r>
            <a:r>
              <a:rPr lang="tr-TR" dirty="0" smtClean="0"/>
              <a:t>.</a:t>
            </a:r>
          </a:p>
          <a:p>
            <a:r>
              <a:rPr lang="tr-TR" dirty="0" smtClean="0"/>
              <a:t>Kanunun </a:t>
            </a:r>
            <a:r>
              <a:rPr lang="tr-TR" dirty="0" smtClean="0"/>
              <a:t>tamamı </a:t>
            </a:r>
            <a:r>
              <a:rPr lang="tr-TR" u="sng" dirty="0" smtClean="0">
                <a:hlinkClick r:id="rId2"/>
              </a:rPr>
              <a:t>http://www.</a:t>
            </a:r>
            <a:r>
              <a:rPr lang="tr-TR" u="sng" dirty="0" err="1" smtClean="0">
                <a:hlinkClick r:id="rId2"/>
              </a:rPr>
              <a:t>legalarchiver</a:t>
            </a:r>
            <a:r>
              <a:rPr lang="tr-TR" u="sng" dirty="0" smtClean="0">
                <a:hlinkClick r:id="rId2"/>
              </a:rPr>
              <a:t>.org/</a:t>
            </a:r>
            <a:r>
              <a:rPr lang="tr-TR" u="sng" dirty="0" err="1" smtClean="0">
                <a:hlinkClick r:id="rId2"/>
              </a:rPr>
              <a:t>hipaa</a:t>
            </a:r>
            <a:r>
              <a:rPr lang="tr-TR" u="sng" dirty="0" smtClean="0">
                <a:hlinkClick r:id="rId2"/>
              </a:rPr>
              <a:t>.</a:t>
            </a:r>
            <a:r>
              <a:rPr lang="tr-TR" u="sng" dirty="0" err="1" smtClean="0">
                <a:hlinkClick r:id="rId2"/>
              </a:rPr>
              <a:t>htm</a:t>
            </a:r>
            <a:r>
              <a:rPr lang="tr-TR" dirty="0" smtClean="0"/>
              <a:t> web adresinde bulunmaktadır</a:t>
            </a:r>
            <a:r>
              <a:rPr lang="tr-TR" dirty="0" smtClean="0"/>
              <a:t>.</a:t>
            </a:r>
            <a:endParaRPr lang="tr-T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err="1" smtClean="0"/>
              <a:t>Capitol</a:t>
            </a:r>
            <a:r>
              <a:rPr lang="tr-TR" dirty="0" smtClean="0"/>
              <a:t> </a:t>
            </a:r>
            <a:r>
              <a:rPr lang="tr-TR" dirty="0" err="1" smtClean="0"/>
              <a:t>Hill</a:t>
            </a:r>
            <a:r>
              <a:rPr lang="tr-TR" dirty="0" smtClean="0"/>
              <a:t> öteki yakası </a:t>
            </a:r>
            <a:endParaRPr lang="tr-TR" dirty="0"/>
          </a:p>
        </p:txBody>
      </p:sp>
      <p:sp>
        <p:nvSpPr>
          <p:cNvPr id="3" name="2 İçerik Yer Tutucusu"/>
          <p:cNvSpPr>
            <a:spLocks noGrp="1"/>
          </p:cNvSpPr>
          <p:nvPr>
            <p:ph idx="1"/>
          </p:nvPr>
        </p:nvSpPr>
        <p:spPr/>
        <p:txBody>
          <a:bodyPr>
            <a:normAutofit fontScale="92500" lnSpcReduction="10000"/>
          </a:bodyPr>
          <a:lstStyle/>
          <a:p>
            <a:r>
              <a:rPr lang="tr-TR" dirty="0" err="1" smtClean="0"/>
              <a:t>Capitol</a:t>
            </a:r>
            <a:r>
              <a:rPr lang="tr-TR" dirty="0" smtClean="0"/>
              <a:t> </a:t>
            </a:r>
            <a:r>
              <a:rPr lang="tr-TR" dirty="0" err="1" smtClean="0"/>
              <a:t>Hill</a:t>
            </a:r>
            <a:r>
              <a:rPr lang="tr-TR" dirty="0" smtClean="0"/>
              <a:t> diğer tarafında, bir senatör </a:t>
            </a:r>
            <a:r>
              <a:rPr lang="tr-TR" dirty="0" smtClean="0"/>
              <a:t>Senato </a:t>
            </a:r>
            <a:r>
              <a:rPr lang="tr-TR" dirty="0" smtClean="0"/>
              <a:t>Dış İlişkiler Komitesi'ne </a:t>
            </a:r>
            <a:r>
              <a:rPr lang="tr-TR" dirty="0" smtClean="0"/>
              <a:t>uluslararası </a:t>
            </a:r>
            <a:r>
              <a:rPr lang="tr-TR" dirty="0" smtClean="0"/>
              <a:t>bir siber suç yasa tasarısı sundu. </a:t>
            </a:r>
            <a:endParaRPr lang="tr-TR" dirty="0" smtClean="0"/>
          </a:p>
          <a:p>
            <a:r>
              <a:rPr lang="tr-TR" dirty="0" smtClean="0"/>
              <a:t>Aynı </a:t>
            </a:r>
            <a:r>
              <a:rPr lang="tr-TR" dirty="0" smtClean="0"/>
              <a:t>hafta Senato Ticaret, Bilim ve Ulaşım Komitesi </a:t>
            </a:r>
            <a:r>
              <a:rPr lang="tr-TR" dirty="0" smtClean="0"/>
              <a:t>tarafından onaylandı </a:t>
            </a:r>
          </a:p>
          <a:p>
            <a:r>
              <a:rPr lang="tr-TR" dirty="0" smtClean="0"/>
              <a:t>Bu kritik </a:t>
            </a:r>
            <a:r>
              <a:rPr lang="tr-TR" dirty="0" smtClean="0"/>
              <a:t>kamu ve özel </a:t>
            </a:r>
            <a:r>
              <a:rPr lang="tr-TR" dirty="0" smtClean="0"/>
              <a:t>bilişim altyapısının güvenliği için daha kapsamlı  hukuksal dayanak sağlanmak amacıyla yapıldı</a:t>
            </a:r>
          </a:p>
          <a:p>
            <a:r>
              <a:rPr lang="tr-TR" dirty="0" smtClean="0"/>
              <a:t>Tasarıda kamu </a:t>
            </a:r>
            <a:r>
              <a:rPr lang="tr-TR" dirty="0" smtClean="0"/>
              <a:t>/ özel </a:t>
            </a:r>
            <a:r>
              <a:rPr lang="tr-TR" dirty="0" smtClean="0"/>
              <a:t>sektör (PPP) </a:t>
            </a:r>
            <a:r>
              <a:rPr lang="tr-TR" dirty="0" smtClean="0"/>
              <a:t>işbirliği </a:t>
            </a:r>
            <a:r>
              <a:rPr lang="tr-TR" dirty="0" smtClean="0"/>
              <a:t>yapılması üzerinde hükümler mevcut </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6762750" y="0"/>
            <a:ext cx="238125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Hükümet Reform ve  Başkanlık Gözetim Komitesi</a:t>
            </a:r>
            <a:endParaRPr lang="tr-TR" dirty="0"/>
          </a:p>
        </p:txBody>
      </p:sp>
      <p:sp>
        <p:nvSpPr>
          <p:cNvPr id="3" name="2 İçerik Yer Tutucusu"/>
          <p:cNvSpPr>
            <a:spLocks noGrp="1"/>
          </p:cNvSpPr>
          <p:nvPr>
            <p:ph idx="1"/>
          </p:nvPr>
        </p:nvSpPr>
        <p:spPr/>
        <p:txBody>
          <a:bodyPr>
            <a:normAutofit/>
          </a:bodyPr>
          <a:lstStyle/>
          <a:p>
            <a:r>
              <a:rPr lang="tr-TR" dirty="0" smtClean="0"/>
              <a:t>Mart </a:t>
            </a:r>
            <a:r>
              <a:rPr lang="tr-TR" dirty="0" smtClean="0"/>
              <a:t>ayı sonlarında, </a:t>
            </a:r>
            <a:r>
              <a:rPr lang="tr-TR" dirty="0" smtClean="0"/>
              <a:t>Hükümet Reform ve  Başkanlık Gözetim Komitesi </a:t>
            </a:r>
            <a:r>
              <a:rPr lang="tr-TR" dirty="0" smtClean="0"/>
              <a:t>önemli bir üyesi </a:t>
            </a:r>
            <a:r>
              <a:rPr lang="tr-TR" dirty="0" smtClean="0"/>
              <a:t>kurum ve kuruluşların </a:t>
            </a:r>
            <a:r>
              <a:rPr lang="tr-TR" dirty="0" smtClean="0"/>
              <a:t>bilgi teknolojisi </a:t>
            </a:r>
            <a:r>
              <a:rPr lang="tr-TR" dirty="0" smtClean="0"/>
              <a:t>sistemlerini daha güvenli hale getirmek için hazırlanan reform yasa tasarısını tanıttı.</a:t>
            </a:r>
            <a:endParaRPr lang="tr-TR" dirty="0"/>
          </a:p>
          <a:p>
            <a:endParaRPr lang="tr-TR" dirty="0" smtClean="0"/>
          </a:p>
          <a:p>
            <a:r>
              <a:rPr lang="tr-TR" sz="1600" dirty="0" smtClean="0">
                <a:hlinkClick r:id="rId2"/>
              </a:rPr>
              <a:t>http://fcw.com/Articles/2010/06/07/FEAT-Cybersecurity-legislative-outlook.aspx?s=fcwdaily_040610&amp;Page=1</a:t>
            </a:r>
            <a:r>
              <a:rPr lang="tr-TR" sz="1600" dirty="0" smtClean="0"/>
              <a:t> </a:t>
            </a:r>
            <a:endParaRPr lang="tr-TR"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Başkanlık Yurt Güvenliği Komitesi</a:t>
            </a:r>
            <a:endParaRPr lang="tr-TR" dirty="0"/>
          </a:p>
        </p:txBody>
      </p:sp>
      <p:sp>
        <p:nvSpPr>
          <p:cNvPr id="3" name="2 İçerik Yer Tutucusu"/>
          <p:cNvSpPr>
            <a:spLocks noGrp="1"/>
          </p:cNvSpPr>
          <p:nvPr>
            <p:ph idx="1"/>
          </p:nvPr>
        </p:nvSpPr>
        <p:spPr/>
        <p:txBody>
          <a:bodyPr/>
          <a:lstStyle/>
          <a:p>
            <a:r>
              <a:rPr lang="tr-TR" dirty="0" smtClean="0"/>
              <a:t>Aynı </a:t>
            </a:r>
            <a:r>
              <a:rPr lang="tr-TR" dirty="0" smtClean="0"/>
              <a:t>hafta, </a:t>
            </a:r>
            <a:r>
              <a:rPr lang="tr-TR" dirty="0" smtClean="0"/>
              <a:t>Başkanlık Yurt </a:t>
            </a:r>
            <a:r>
              <a:rPr lang="tr-TR" dirty="0" smtClean="0"/>
              <a:t>Güvenliği Komitesi kıdemli üyesi </a:t>
            </a:r>
            <a:r>
              <a:rPr lang="tr-TR" dirty="0" smtClean="0"/>
              <a:t>uluslararası </a:t>
            </a:r>
            <a:r>
              <a:rPr lang="tr-TR" dirty="0" smtClean="0"/>
              <a:t>siber suç </a:t>
            </a:r>
            <a:r>
              <a:rPr lang="tr-TR" dirty="0" smtClean="0"/>
              <a:t>ile daha sert mücadele öngören  yasa tasarısını tanıttı.</a:t>
            </a:r>
          </a:p>
          <a:p>
            <a:r>
              <a:rPr lang="tr-TR" dirty="0" smtClean="0"/>
              <a:t>Mart 2010 ayında yaşanan bu yasama faaliyetleri ve </a:t>
            </a:r>
            <a:r>
              <a:rPr lang="tr-TR" dirty="0" smtClean="0"/>
              <a:t>telaş, </a:t>
            </a:r>
            <a:r>
              <a:rPr lang="tr-TR" dirty="0" smtClean="0"/>
              <a:t>hep siber suçlar ve bilgi güvenliği için</a:t>
            </a:r>
          </a:p>
          <a:p>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Zayıflık daha çok nerede?</a:t>
            </a:r>
            <a:endParaRPr lang="tr-TR" dirty="0"/>
          </a:p>
        </p:txBody>
      </p:sp>
      <p:sp>
        <p:nvSpPr>
          <p:cNvPr id="3" name="2 İçerik Yer Tutucusu"/>
          <p:cNvSpPr>
            <a:spLocks noGrp="1"/>
          </p:cNvSpPr>
          <p:nvPr>
            <p:ph idx="1"/>
          </p:nvPr>
        </p:nvSpPr>
        <p:spPr/>
        <p:txBody>
          <a:bodyPr>
            <a:normAutofit/>
          </a:bodyPr>
          <a:lstStyle/>
          <a:p>
            <a:r>
              <a:rPr lang="tr-TR" dirty="0" smtClean="0"/>
              <a:t>Kamudan çok özel sektör ağ </a:t>
            </a:r>
            <a:r>
              <a:rPr lang="tr-TR" dirty="0" smtClean="0"/>
              <a:t>ve sistemleri </a:t>
            </a:r>
            <a:r>
              <a:rPr lang="tr-TR" dirty="0" smtClean="0"/>
              <a:t>daha fazla siber saldırılara karşı </a:t>
            </a:r>
            <a:r>
              <a:rPr lang="tr-TR" dirty="0" smtClean="0"/>
              <a:t>savunmasız </a:t>
            </a:r>
            <a:r>
              <a:rPr lang="tr-TR" dirty="0" smtClean="0"/>
              <a:t>olduğu düşünülüyor </a:t>
            </a:r>
          </a:p>
          <a:p>
            <a:r>
              <a:rPr lang="tr-TR" dirty="0" smtClean="0"/>
              <a:t>Devletin bu şirketler üzerinde bilgi güvenliği bakımından gözetim konusu tartışılıyor ve fakat bunun </a:t>
            </a:r>
            <a:r>
              <a:rPr lang="tr-TR" dirty="0" smtClean="0"/>
              <a:t>uzun bir </a:t>
            </a:r>
            <a:r>
              <a:rPr lang="tr-TR" dirty="0" smtClean="0"/>
              <a:t>yol olduğu söyleniyor.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Tek merkezden bilgi güvenliği yönetimi mümkün mü?</a:t>
            </a:r>
            <a:endParaRPr lang="tr-TR" dirty="0"/>
          </a:p>
        </p:txBody>
      </p:sp>
      <p:sp>
        <p:nvSpPr>
          <p:cNvPr id="3" name="2 İçerik Yer Tutucusu"/>
          <p:cNvSpPr>
            <a:spLocks noGrp="1"/>
          </p:cNvSpPr>
          <p:nvPr>
            <p:ph idx="1"/>
          </p:nvPr>
        </p:nvSpPr>
        <p:spPr/>
        <p:txBody>
          <a:bodyPr>
            <a:normAutofit lnSpcReduction="10000"/>
          </a:bodyPr>
          <a:lstStyle/>
          <a:p>
            <a:r>
              <a:rPr lang="tr-TR" dirty="0" smtClean="0"/>
              <a:t>ABD’de sadece tek bir merkezi güç tarafından  tarafından bilgi güvenliği  yönetilemeyeceği genel olarak kabul edilmiş durumda </a:t>
            </a:r>
          </a:p>
          <a:p>
            <a:r>
              <a:rPr lang="tr-TR" dirty="0" smtClean="0"/>
              <a:t>Örneğin Kongrenin komisyon yapısı ve düzenleyici kuruluşların ilgi alanlarının çeşitliliği ve sektörel farklılıklar ile bilişimin bütün alanları yatay kesmesi  bunu zorunlu kıldığı belirtiliyor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r"/>
            <a:r>
              <a:rPr lang="tr-TR" sz="2400" dirty="0" smtClean="0"/>
              <a:t> </a:t>
            </a:r>
            <a:r>
              <a:rPr lang="tr-TR" sz="2400" dirty="0" smtClean="0"/>
              <a:t>R            Robert </a:t>
            </a:r>
            <a:r>
              <a:rPr lang="tr-TR" sz="2400" dirty="0" err="1" smtClean="0"/>
              <a:t>Dix</a:t>
            </a:r>
            <a:r>
              <a:rPr lang="tr-TR" sz="2400" dirty="0" smtClean="0"/>
              <a:t> </a:t>
            </a:r>
            <a:r>
              <a:rPr lang="en-US" sz="2400" dirty="0" smtClean="0"/>
              <a:t>Juniper Networks</a:t>
            </a:r>
            <a:r>
              <a:rPr lang="tr-TR" sz="2400" dirty="0" smtClean="0"/>
              <a:t> kamu hizmetleri bölümü başkan yardımcısı eski kongre personeli</a:t>
            </a:r>
            <a:endParaRPr lang="tr-TR" sz="2400" dirty="0"/>
          </a:p>
        </p:txBody>
      </p:sp>
      <p:sp>
        <p:nvSpPr>
          <p:cNvPr id="3" name="2 İçerik Yer Tutucusu"/>
          <p:cNvSpPr>
            <a:spLocks noGrp="1"/>
          </p:cNvSpPr>
          <p:nvPr>
            <p:ph idx="1"/>
          </p:nvPr>
        </p:nvSpPr>
        <p:spPr/>
        <p:txBody>
          <a:bodyPr>
            <a:normAutofit/>
          </a:bodyPr>
          <a:lstStyle/>
          <a:p>
            <a:r>
              <a:rPr lang="tr-TR" dirty="0" smtClean="0"/>
              <a:t>Şu an için merkezi bir bilgi güvenliği idaresini mümkün görmüyor</a:t>
            </a:r>
          </a:p>
          <a:p>
            <a:r>
              <a:rPr lang="tr-TR" dirty="0" smtClean="0"/>
              <a:t>Ancak bu konu önemli bir problem</a:t>
            </a:r>
          </a:p>
          <a:p>
            <a:r>
              <a:rPr lang="tr-TR" dirty="0" smtClean="0"/>
              <a:t>Değişik kurumların bu konuda “arazi kapma” yarışında olduğunu söylüyor </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323528" y="332656"/>
            <a:ext cx="1304925"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07504" y="2204864"/>
            <a:ext cx="8867423" cy="3003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Önemli, düzenlenmeli ama nasıl?</a:t>
            </a:r>
            <a:endParaRPr lang="tr-TR" dirty="0"/>
          </a:p>
        </p:txBody>
      </p:sp>
      <p:sp>
        <p:nvSpPr>
          <p:cNvPr id="3" name="2 İçerik Yer Tutucusu"/>
          <p:cNvSpPr>
            <a:spLocks noGrp="1"/>
          </p:cNvSpPr>
          <p:nvPr>
            <p:ph idx="1"/>
          </p:nvPr>
        </p:nvSpPr>
        <p:spPr/>
        <p:txBody>
          <a:bodyPr>
            <a:normAutofit lnSpcReduction="10000"/>
          </a:bodyPr>
          <a:lstStyle/>
          <a:p>
            <a:r>
              <a:rPr lang="en-US" dirty="0" smtClean="0"/>
              <a:t>Washington</a:t>
            </a:r>
            <a:r>
              <a:rPr lang="tr-TR" dirty="0" smtClean="0"/>
              <a:t>’da üzerinde anlaşılan tek  bir konu var o da acilen hükümet ve özel sektörde bilişim sistemlerinin güvenliğinin sağlanması için daha açık ve net düzenlemelere ihtiyaç olduğudur.</a:t>
            </a:r>
          </a:p>
          <a:p>
            <a:r>
              <a:rPr lang="tr-TR" dirty="0" smtClean="0"/>
              <a:t>Konunun önemi herkes tarafından kabul edilmekle birlikte bu konuda tartışma başladığında bir çok anlaşmazlık noktaları ortaya çıkmaktadır.</a:t>
            </a:r>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507288" cy="1143000"/>
          </a:xfrm>
        </p:spPr>
        <p:txBody>
          <a:bodyPr>
            <a:normAutofit fontScale="90000"/>
          </a:bodyPr>
          <a:lstStyle/>
          <a:p>
            <a:pPr algn="r"/>
            <a:r>
              <a:rPr lang="en-US" dirty="0" smtClean="0"/>
              <a:t>Melissa </a:t>
            </a:r>
            <a:r>
              <a:rPr lang="en-US" dirty="0" smtClean="0"/>
              <a:t>Hathaway </a:t>
            </a:r>
            <a:r>
              <a:rPr lang="tr-TR" dirty="0" smtClean="0"/>
              <a:t/>
            </a:r>
            <a:br>
              <a:rPr lang="tr-TR" dirty="0" smtClean="0"/>
            </a:br>
            <a:r>
              <a:rPr lang="tr-TR" dirty="0" smtClean="0"/>
              <a:t>   </a:t>
            </a:r>
            <a:r>
              <a:rPr lang="tr-TR" dirty="0" err="1" smtClean="0"/>
              <a:t>Obama’nın</a:t>
            </a:r>
            <a:r>
              <a:rPr lang="tr-TR" dirty="0" smtClean="0"/>
              <a:t> eski bilişim danışmanı</a:t>
            </a:r>
            <a:endParaRPr lang="tr-TR" dirty="0"/>
          </a:p>
        </p:txBody>
      </p:sp>
      <p:sp>
        <p:nvSpPr>
          <p:cNvPr id="3" name="2 İçerik Yer Tutucusu"/>
          <p:cNvSpPr>
            <a:spLocks noGrp="1"/>
          </p:cNvSpPr>
          <p:nvPr>
            <p:ph idx="1"/>
          </p:nvPr>
        </p:nvSpPr>
        <p:spPr>
          <a:xfrm>
            <a:off x="467544" y="1556792"/>
            <a:ext cx="8229600" cy="1296144"/>
          </a:xfrm>
        </p:spPr>
        <p:txBody>
          <a:bodyPr>
            <a:normAutofit fontScale="92500" lnSpcReduction="20000"/>
          </a:bodyPr>
          <a:lstStyle/>
          <a:p>
            <a:r>
              <a:rPr lang="tr-TR" dirty="0" smtClean="0"/>
              <a:t>Şu an Kongrede 35’den fazla tedbir ki bunların bazıları yasa tasarıları şeklinde ele alınıyor</a:t>
            </a:r>
          </a:p>
          <a:p>
            <a:pPr>
              <a:buNone/>
            </a:pPr>
            <a:endParaRPr lang="tr-TR" dirty="0" smtClean="0"/>
          </a:p>
        </p:txBody>
      </p:sp>
      <p:pic>
        <p:nvPicPr>
          <p:cNvPr id="3074" name="Picture 2"/>
          <p:cNvPicPr>
            <a:picLocks noChangeAspect="1" noChangeArrowheads="1"/>
          </p:cNvPicPr>
          <p:nvPr/>
        </p:nvPicPr>
        <p:blipFill>
          <a:blip r:embed="rId2" cstate="print"/>
          <a:srcRect/>
          <a:stretch>
            <a:fillRect/>
          </a:stretch>
        </p:blipFill>
        <p:spPr bwMode="auto">
          <a:xfrm>
            <a:off x="251520" y="180126"/>
            <a:ext cx="1080120" cy="1347247"/>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23528" y="2780928"/>
            <a:ext cx="1250665" cy="1584176"/>
          </a:xfrm>
          <a:prstGeom prst="rect">
            <a:avLst/>
          </a:prstGeom>
          <a:noFill/>
          <a:ln w="9525">
            <a:noFill/>
            <a:miter lim="800000"/>
            <a:headEnd/>
            <a:tailEnd/>
          </a:ln>
        </p:spPr>
      </p:pic>
      <p:sp>
        <p:nvSpPr>
          <p:cNvPr id="7" name="6 Dikdörtgen"/>
          <p:cNvSpPr/>
          <p:nvPr/>
        </p:nvSpPr>
        <p:spPr>
          <a:xfrm>
            <a:off x="1979712" y="2852936"/>
            <a:ext cx="4572000" cy="923330"/>
          </a:xfrm>
          <a:prstGeom prst="rect">
            <a:avLst/>
          </a:prstGeom>
        </p:spPr>
        <p:txBody>
          <a:bodyPr wrap="square">
            <a:spAutoFit/>
          </a:bodyPr>
          <a:lstStyle/>
          <a:p>
            <a:r>
              <a:rPr lang="tr-TR" dirty="0" smtClean="0"/>
              <a:t>Ticaret </a:t>
            </a:r>
            <a:r>
              <a:rPr lang="tr-TR" dirty="0" smtClean="0"/>
              <a:t>Komitesi, </a:t>
            </a:r>
            <a:r>
              <a:rPr lang="tr-TR" dirty="0" err="1" smtClean="0"/>
              <a:t>Senetörler</a:t>
            </a:r>
            <a:r>
              <a:rPr lang="tr-TR" dirty="0" smtClean="0"/>
              <a:t> </a:t>
            </a:r>
            <a:r>
              <a:rPr lang="tr-TR" dirty="0" err="1" smtClean="0"/>
              <a:t>Rockefeller</a:t>
            </a:r>
            <a:r>
              <a:rPr lang="tr-TR" dirty="0" smtClean="0"/>
              <a:t> </a:t>
            </a:r>
            <a:r>
              <a:rPr lang="tr-TR" dirty="0" smtClean="0"/>
              <a:t>ve </a:t>
            </a:r>
            <a:r>
              <a:rPr lang="tr-TR" dirty="0" err="1" smtClean="0"/>
              <a:t>Olympia</a:t>
            </a:r>
            <a:r>
              <a:rPr lang="tr-TR" dirty="0" smtClean="0"/>
              <a:t>, Bilgi güvenliği sorunu </a:t>
            </a:r>
            <a:r>
              <a:rPr lang="tr-TR" dirty="0" smtClean="0"/>
              <a:t>çözmek için Ticaret </a:t>
            </a:r>
            <a:r>
              <a:rPr lang="tr-TR" dirty="0" smtClean="0"/>
              <a:t>Bakanlığı'nı öne çıkarıyor</a:t>
            </a:r>
            <a:endParaRPr lang="tr-TR" dirty="0"/>
          </a:p>
        </p:txBody>
      </p:sp>
      <p:pic>
        <p:nvPicPr>
          <p:cNvPr id="3077" name="Picture 5"/>
          <p:cNvPicPr>
            <a:picLocks noChangeAspect="1" noChangeArrowheads="1"/>
          </p:cNvPicPr>
          <p:nvPr/>
        </p:nvPicPr>
        <p:blipFill>
          <a:blip r:embed="rId4" cstate="print"/>
          <a:srcRect/>
          <a:stretch>
            <a:fillRect/>
          </a:stretch>
        </p:blipFill>
        <p:spPr bwMode="auto">
          <a:xfrm>
            <a:off x="7164288" y="2708920"/>
            <a:ext cx="1403648" cy="1777954"/>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323528" y="4581128"/>
            <a:ext cx="1279029" cy="1614419"/>
          </a:xfrm>
          <a:prstGeom prst="rect">
            <a:avLst/>
          </a:prstGeom>
          <a:noFill/>
          <a:ln w="9525">
            <a:noFill/>
            <a:miter lim="800000"/>
            <a:headEnd/>
            <a:tailEnd/>
          </a:ln>
        </p:spPr>
      </p:pic>
      <p:sp>
        <p:nvSpPr>
          <p:cNvPr id="10" name="9 Metin kutusu"/>
          <p:cNvSpPr txBox="1"/>
          <p:nvPr/>
        </p:nvSpPr>
        <p:spPr>
          <a:xfrm>
            <a:off x="2123728" y="4725144"/>
            <a:ext cx="4248472" cy="923330"/>
          </a:xfrm>
          <a:prstGeom prst="rect">
            <a:avLst/>
          </a:prstGeom>
          <a:noFill/>
        </p:spPr>
        <p:txBody>
          <a:bodyPr wrap="square" rtlCol="0">
            <a:spAutoFit/>
          </a:bodyPr>
          <a:lstStyle/>
          <a:p>
            <a:r>
              <a:rPr lang="tr-TR" dirty="0" err="1" smtClean="0"/>
              <a:t>Joe</a:t>
            </a:r>
            <a:r>
              <a:rPr lang="tr-TR" dirty="0" smtClean="0"/>
              <a:t> </a:t>
            </a:r>
            <a:r>
              <a:rPr lang="tr-TR" dirty="0" err="1" smtClean="0"/>
              <a:t>Lieberman</a:t>
            </a:r>
            <a:r>
              <a:rPr lang="tr-TR" dirty="0" smtClean="0"/>
              <a:t>, daha </a:t>
            </a:r>
            <a:r>
              <a:rPr lang="tr-TR" dirty="0" smtClean="0"/>
              <a:t>güvenli sanal </a:t>
            </a:r>
            <a:r>
              <a:rPr lang="tr-TR" dirty="0" smtClean="0"/>
              <a:t>bir dünya için İç </a:t>
            </a:r>
            <a:r>
              <a:rPr lang="tr-TR" dirty="0" smtClean="0"/>
              <a:t>Güvenlik Bakanlığı odaklı bir yaklaşım üzerinde </a:t>
            </a:r>
            <a:r>
              <a:rPr lang="tr-TR" dirty="0" smtClean="0"/>
              <a:t>duruyor</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88640"/>
            <a:ext cx="8229600" cy="1228998"/>
          </a:xfrm>
        </p:spPr>
        <p:txBody>
          <a:bodyPr>
            <a:normAutofit fontScale="90000"/>
          </a:bodyPr>
          <a:lstStyle/>
          <a:p>
            <a:pPr algn="r"/>
            <a:r>
              <a:rPr lang="en-US" dirty="0" smtClean="0"/>
              <a:t>Eugene </a:t>
            </a:r>
            <a:r>
              <a:rPr lang="en-US" dirty="0" err="1" smtClean="0"/>
              <a:t>Spafford</a:t>
            </a:r>
            <a:r>
              <a:rPr lang="tr-TR" dirty="0" smtClean="0"/>
              <a:t/>
            </a:r>
            <a:br>
              <a:rPr lang="tr-TR" dirty="0" smtClean="0"/>
            </a:br>
            <a:r>
              <a:rPr lang="tr-TR" dirty="0" smtClean="0"/>
              <a:t> </a:t>
            </a:r>
            <a:r>
              <a:rPr lang="tr-TR" sz="2200" dirty="0" err="1" smtClean="0"/>
              <a:t>Purdue</a:t>
            </a:r>
            <a:r>
              <a:rPr lang="tr-TR" sz="2200" dirty="0" smtClean="0"/>
              <a:t> Üniversitesi Bilgi </a:t>
            </a:r>
            <a:r>
              <a:rPr lang="tr-TR" sz="2200" dirty="0" smtClean="0"/>
              <a:t>Güvenliği Eğitim </a:t>
            </a:r>
            <a:r>
              <a:rPr lang="tr-TR" sz="2200" dirty="0" smtClean="0"/>
              <a:t>ve Araştırma </a:t>
            </a:r>
            <a:r>
              <a:rPr lang="tr-TR" sz="2200" dirty="0" smtClean="0"/>
              <a:t/>
            </a:r>
            <a:br>
              <a:rPr lang="tr-TR" sz="2200" dirty="0" smtClean="0"/>
            </a:br>
            <a:r>
              <a:rPr lang="tr-TR" sz="2200" dirty="0" smtClean="0"/>
              <a:t>Merkezi Müdürü  </a:t>
            </a:r>
            <a:endParaRPr lang="tr-TR" sz="2200" dirty="0"/>
          </a:p>
        </p:txBody>
      </p:sp>
      <p:sp>
        <p:nvSpPr>
          <p:cNvPr id="3" name="2 İçerik Yer Tutucusu"/>
          <p:cNvSpPr>
            <a:spLocks noGrp="1"/>
          </p:cNvSpPr>
          <p:nvPr>
            <p:ph idx="1"/>
          </p:nvPr>
        </p:nvSpPr>
        <p:spPr/>
        <p:txBody>
          <a:bodyPr>
            <a:normAutofit/>
          </a:bodyPr>
          <a:lstStyle/>
          <a:p>
            <a:endParaRPr lang="tr-TR" dirty="0" smtClean="0"/>
          </a:p>
          <a:p>
            <a:endParaRPr lang="tr-TR" dirty="0" smtClean="0"/>
          </a:p>
          <a:p>
            <a:r>
              <a:rPr lang="tr-TR" dirty="0" smtClean="0"/>
              <a:t>“Düzenlemelerin ekonominin lokomotifi olan IT alanındaki </a:t>
            </a:r>
            <a:r>
              <a:rPr lang="tr-TR" dirty="0" err="1" smtClean="0"/>
              <a:t>inovasyonu</a:t>
            </a:r>
            <a:r>
              <a:rPr lang="tr-TR" dirty="0" smtClean="0"/>
              <a:t> boğmaması gerekir”</a:t>
            </a:r>
          </a:p>
          <a:p>
            <a:r>
              <a:rPr lang="en-US" dirty="0" smtClean="0"/>
              <a:t>“</a:t>
            </a:r>
            <a:r>
              <a:rPr lang="tr-TR" dirty="0" smtClean="0"/>
              <a:t> Kesinlikle düzenlemeler ürüne veya teknoloji türüne özel değil fonksiyonel bazda yapılmalıdır.”</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251520" y="188640"/>
            <a:ext cx="10001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r"/>
            <a:r>
              <a:rPr lang="tr-TR" dirty="0" smtClean="0"/>
              <a:t>BSI</a:t>
            </a:r>
            <a:endParaRPr lang="tr-TR" dirty="0"/>
          </a:p>
        </p:txBody>
      </p:sp>
      <p:sp>
        <p:nvSpPr>
          <p:cNvPr id="3" name="2 İçerik Yer Tutucusu"/>
          <p:cNvSpPr>
            <a:spLocks noGrp="1"/>
          </p:cNvSpPr>
          <p:nvPr>
            <p:ph idx="1"/>
          </p:nvPr>
        </p:nvSpPr>
        <p:spPr/>
        <p:txBody>
          <a:bodyPr>
            <a:normAutofit fontScale="77500" lnSpcReduction="20000"/>
          </a:bodyPr>
          <a:lstStyle/>
          <a:p>
            <a:r>
              <a:rPr lang="tr-TR" dirty="0" err="1" smtClean="0"/>
              <a:t>Almanyada</a:t>
            </a:r>
            <a:r>
              <a:rPr lang="tr-TR" dirty="0" smtClean="0"/>
              <a:t> 1 Ocak 1991 tarihinde federal Almanya </a:t>
            </a:r>
            <a:r>
              <a:rPr lang="tr-TR" dirty="0" smtClean="0"/>
              <a:t>İç İşleri Bakanlığına bağlı </a:t>
            </a:r>
            <a:r>
              <a:rPr lang="tr-TR" dirty="0" smtClean="0"/>
              <a:t>, </a:t>
            </a:r>
            <a:r>
              <a:rPr lang="tr-TR" dirty="0" err="1" smtClean="0"/>
              <a:t>Almanyadaki</a:t>
            </a:r>
            <a:r>
              <a:rPr lang="tr-TR" dirty="0" smtClean="0"/>
              <a:t> bilgi güvenliğinden sorumlu bir kurum oluşturulmuştur. </a:t>
            </a:r>
            <a:endParaRPr lang="tr-TR" dirty="0" smtClean="0"/>
          </a:p>
          <a:p>
            <a:r>
              <a:rPr lang="tr-TR" dirty="0" smtClean="0"/>
              <a:t>Bu </a:t>
            </a:r>
            <a:r>
              <a:rPr lang="tr-TR" dirty="0" smtClean="0"/>
              <a:t>kurulun adı </a:t>
            </a:r>
            <a:r>
              <a:rPr lang="tr-TR" dirty="0" err="1" smtClean="0">
                <a:hlinkClick r:id="rId2"/>
              </a:rPr>
              <a:t>Bundesamt</a:t>
            </a:r>
            <a:r>
              <a:rPr lang="tr-TR" dirty="0" smtClean="0">
                <a:hlinkClick r:id="rId2"/>
              </a:rPr>
              <a:t> </a:t>
            </a:r>
            <a:r>
              <a:rPr lang="tr-TR" dirty="0" err="1" smtClean="0">
                <a:hlinkClick r:id="rId2"/>
              </a:rPr>
              <a:t>für</a:t>
            </a:r>
            <a:r>
              <a:rPr lang="tr-TR" dirty="0" smtClean="0">
                <a:hlinkClick r:id="rId2"/>
              </a:rPr>
              <a:t> </a:t>
            </a:r>
            <a:r>
              <a:rPr lang="tr-TR" dirty="0" err="1" smtClean="0">
                <a:hlinkClick r:id="rId2"/>
              </a:rPr>
              <a:t>Sicherheit</a:t>
            </a:r>
            <a:r>
              <a:rPr lang="tr-TR" dirty="0" smtClean="0">
                <a:hlinkClick r:id="rId2"/>
              </a:rPr>
              <a:t> in der </a:t>
            </a:r>
            <a:r>
              <a:rPr lang="tr-TR" dirty="0" err="1" smtClean="0">
                <a:hlinkClick r:id="rId2"/>
              </a:rPr>
              <a:t>Informationstechnik</a:t>
            </a:r>
            <a:r>
              <a:rPr lang="tr-TR" dirty="0" smtClean="0">
                <a:hlinkClick r:id="rId2"/>
              </a:rPr>
              <a:t> (BSI)</a:t>
            </a:r>
            <a:r>
              <a:rPr lang="tr-TR" dirty="0" smtClean="0"/>
              <a:t> yani Bilişim Teknolojileri için Bilgi Güvenliği kurumudur. </a:t>
            </a:r>
          </a:p>
          <a:p>
            <a:r>
              <a:rPr lang="tr-TR" dirty="0" smtClean="0"/>
              <a:t>Kurumun başlıca görevleri </a:t>
            </a:r>
            <a:r>
              <a:rPr lang="tr-TR" dirty="0" err="1" smtClean="0"/>
              <a:t>Avrupadaki</a:t>
            </a:r>
            <a:r>
              <a:rPr lang="tr-TR" dirty="0" smtClean="0"/>
              <a:t> </a:t>
            </a:r>
            <a:r>
              <a:rPr lang="tr-TR" dirty="0" smtClean="0"/>
              <a:t>benzer kuruluşların aksine ve onlardan daha farklı olarak Bilişim Teknolojileri konusundaki Bilgi Güvenliği ile ilgili her türlü konuyu bünyesinde toplayarak Bilgi Güvenliği ile ilgili her türlü sorumluluğu üstlenmektir</a:t>
            </a:r>
            <a:r>
              <a:rPr lang="tr-TR" dirty="0" smtClean="0"/>
              <a:t>.</a:t>
            </a:r>
          </a:p>
          <a:p>
            <a:pPr>
              <a:buNone/>
            </a:pPr>
            <a:endParaRPr lang="tr-TR" dirty="0"/>
          </a:p>
        </p:txBody>
      </p:sp>
      <p:pic>
        <p:nvPicPr>
          <p:cNvPr id="6146" name="Picture 2"/>
          <p:cNvPicPr>
            <a:picLocks noChangeAspect="1" noChangeArrowheads="1"/>
          </p:cNvPicPr>
          <p:nvPr/>
        </p:nvPicPr>
        <p:blipFill>
          <a:blip r:embed="rId3" cstate="print"/>
          <a:srcRect/>
          <a:stretch>
            <a:fillRect/>
          </a:stretch>
        </p:blipFill>
        <p:spPr bwMode="auto">
          <a:xfrm>
            <a:off x="0" y="0"/>
            <a:ext cx="3461301" cy="1412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Görevler</a:t>
            </a:r>
            <a:endParaRPr lang="tr-TR" dirty="0"/>
          </a:p>
        </p:txBody>
      </p:sp>
      <p:sp>
        <p:nvSpPr>
          <p:cNvPr id="3" name="2 İçerik Yer Tutucusu"/>
          <p:cNvSpPr>
            <a:spLocks noGrp="1"/>
          </p:cNvSpPr>
          <p:nvPr>
            <p:ph idx="1"/>
          </p:nvPr>
        </p:nvSpPr>
        <p:spPr/>
        <p:txBody>
          <a:bodyPr/>
          <a:lstStyle/>
          <a:p>
            <a:r>
              <a:rPr lang="tr-TR" dirty="0" smtClean="0"/>
              <a:t> </a:t>
            </a:r>
            <a:r>
              <a:rPr lang="tr-TR" dirty="0" err="1" smtClean="0"/>
              <a:t>BSI’nin</a:t>
            </a:r>
            <a:r>
              <a:rPr lang="tr-TR" dirty="0" smtClean="0"/>
              <a:t> en önemli görevlerinden birisi enformasyon teknolojilerindeki hızlı gelişmeye ayak uydurarak sürekli ortaya çıkan güvenlik ihtiyacını tespit etmek ve meydana gelen boşlukları doldurmaya çalışmaktır. </a:t>
            </a:r>
          </a:p>
          <a:p>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Internet </a:t>
            </a:r>
            <a:r>
              <a:rPr lang="tr-TR" dirty="0" err="1" smtClean="0"/>
              <a:t>explorer’den</a:t>
            </a:r>
            <a:r>
              <a:rPr lang="tr-TR" dirty="0" smtClean="0"/>
              <a:t> ellerinizi çekin!</a:t>
            </a:r>
            <a:endParaRPr lang="tr-T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2841869"/>
            <a:ext cx="8229600" cy="204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r"/>
            <a:r>
              <a:rPr lang="tr-TR" dirty="0" smtClean="0"/>
              <a:t>Güvenlik testi, tehditlere</a:t>
            </a:r>
            <a:br>
              <a:rPr lang="tr-TR" dirty="0" smtClean="0"/>
            </a:br>
            <a:r>
              <a:rPr lang="tr-TR" dirty="0" smtClean="0"/>
              <a:t> karşı uyarı, risk analizi… </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BSI </a:t>
            </a:r>
            <a:r>
              <a:rPr lang="tr-TR" dirty="0" smtClean="0"/>
              <a:t>öncelikle BT teknolojileri uygulamalarının ne kadar güvenilir ve emniyetli olduklarının tespitine yönelik çalışmalar </a:t>
            </a:r>
            <a:r>
              <a:rPr lang="tr-TR" dirty="0" smtClean="0"/>
              <a:t>yapar.</a:t>
            </a:r>
          </a:p>
          <a:p>
            <a:r>
              <a:rPr lang="tr-TR" dirty="0" smtClean="0"/>
              <a:t>İkinci </a:t>
            </a:r>
            <a:r>
              <a:rPr lang="tr-TR" dirty="0" smtClean="0"/>
              <a:t>olarak kullanıcıların ve uygulayıcıların hangi tehdit ve tehlikelerle karşı karşıya oldukları ve bu </a:t>
            </a:r>
            <a:r>
              <a:rPr lang="tr-TR" dirty="0" smtClean="0"/>
              <a:t>tehlikelerden </a:t>
            </a:r>
            <a:r>
              <a:rPr lang="tr-TR" dirty="0" smtClean="0"/>
              <a:t>nasıl korunacakları konusunda araştırma yapıp tavsiyede </a:t>
            </a:r>
            <a:r>
              <a:rPr lang="tr-TR" dirty="0" smtClean="0"/>
              <a:t>bulunur.  </a:t>
            </a:r>
          </a:p>
          <a:p>
            <a:r>
              <a:rPr lang="tr-TR" dirty="0" smtClean="0"/>
              <a:t>Anlık güvenlik </a:t>
            </a:r>
            <a:r>
              <a:rPr lang="tr-TR" dirty="0" smtClean="0"/>
              <a:t>boşluklarında potansiyel zararın minimuma indirilmesi için risk analizleri yaparak önlemler </a:t>
            </a:r>
            <a:r>
              <a:rPr lang="tr-TR" dirty="0" smtClean="0"/>
              <a:t>alma konularında görevlendirilmiştir.</a:t>
            </a:r>
            <a:endParaRPr lang="tr-TR" dirty="0" smtClean="0"/>
          </a:p>
          <a:p>
            <a:pPr>
              <a:buNone/>
            </a:pP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0" y="0"/>
            <a:ext cx="2108262" cy="1405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Risk algılama, değerlendirme ve yönetimi</a:t>
            </a:r>
            <a:endParaRPr lang="tr-T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853814" y="1934369"/>
            <a:ext cx="5526498" cy="4662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lgn="just" eaLnBrk="0" hangingPunct="0">
              <a:buBlip>
                <a:blip r:embed="rId2"/>
              </a:buBlip>
            </a:pPr>
            <a:r>
              <a:rPr lang="tr-TR" dirty="0" smtClean="0">
                <a:latin typeface="Arial" pitchFamily="34" charset="0"/>
                <a:cs typeface="Times New Roman" pitchFamily="18" charset="0"/>
              </a:rPr>
              <a:t>Devletin </a:t>
            </a:r>
            <a:r>
              <a:rPr lang="tr-TR" dirty="0" smtClean="0">
                <a:latin typeface="Arial" pitchFamily="34" charset="0"/>
                <a:cs typeface="Times New Roman" pitchFamily="18" charset="0"/>
              </a:rPr>
              <a:t>(Federal Bazda) görevlerini yerine getirme bağlamında</a:t>
            </a:r>
            <a:r>
              <a:rPr lang="tr-TR" smtClean="0">
                <a:latin typeface="Arial" pitchFamily="34" charset="0"/>
                <a:cs typeface="Times New Roman" pitchFamily="18" charset="0"/>
              </a:rPr>
              <a:t>, </a:t>
            </a:r>
            <a:r>
              <a:rPr lang="tr-TR" smtClean="0">
                <a:latin typeface="Arial" pitchFamily="34" charset="0"/>
                <a:cs typeface="Times New Roman" pitchFamily="18" charset="0"/>
              </a:rPr>
              <a:t>özellikle </a:t>
            </a:r>
            <a:r>
              <a:rPr lang="tr-TR" dirty="0" smtClean="0">
                <a:latin typeface="Arial" pitchFamily="34" charset="0"/>
                <a:cs typeface="Times New Roman" pitchFamily="18" charset="0"/>
              </a:rPr>
              <a:t>BT alanındaki güvenlik süreçlerini (Usullerini) ve araç-gereçlerini takip etmek,   </a:t>
            </a:r>
          </a:p>
          <a:p>
            <a:pPr algn="just" eaLnBrk="0" hangingPunct="0">
              <a:buBlip>
                <a:blip r:embed="rId2"/>
              </a:buBlip>
            </a:pPr>
            <a:r>
              <a:rPr lang="tr-TR" dirty="0" smtClean="0">
                <a:latin typeface="Arial" pitchFamily="34" charset="0"/>
              </a:rPr>
              <a:t>BT sistemleri veya bileşenlerinin test edilmesi ve değerlendirilmesi için Kriterleri, usulleri ve  araç-gereçleri geliştirmek, </a:t>
            </a:r>
          </a:p>
          <a:p>
            <a:pPr algn="just" eaLnBrk="0" hangingPunct="0">
              <a:buBlip>
                <a:blip r:embed="rId2"/>
              </a:buBlip>
            </a:pPr>
            <a:r>
              <a:rPr lang="tr-TR" dirty="0" smtClean="0">
                <a:latin typeface="Arial" pitchFamily="34" charset="0"/>
              </a:rPr>
              <a:t>BT Sistemlerinin veya bileşenlerinin test edilmesi ve değerlendirilmesi ve güvenlik sertifikalarının </a:t>
            </a:r>
            <a:r>
              <a:rPr lang="tr-TR" dirty="0" smtClean="0">
                <a:latin typeface="Arial" pitchFamily="34" charset="0"/>
              </a:rPr>
              <a:t>dağıtılması</a:t>
            </a:r>
            <a:endParaRPr lang="tr-TR" dirty="0" smtClean="0">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lgn="just" eaLnBrk="0" hangingPunct="0">
              <a:buBlip>
                <a:blip r:embed="rId2"/>
              </a:buBlip>
            </a:pPr>
            <a:r>
              <a:rPr lang="tr-TR" dirty="0" smtClean="0">
                <a:latin typeface="Arial" pitchFamily="34" charset="0"/>
              </a:rPr>
              <a:t>Gizli resmi bilgilerin işlenmesi veya iletimi </a:t>
            </a:r>
            <a:r>
              <a:rPr lang="tr-TR" dirty="0" smtClean="0">
                <a:latin typeface="Arial" pitchFamily="34" charset="0"/>
              </a:rPr>
              <a:t>konusunda geliştirme ve uygulama yapmak</a:t>
            </a:r>
          </a:p>
          <a:p>
            <a:pPr algn="just" eaLnBrk="0" hangingPunct="0">
              <a:buBlip>
                <a:blip r:embed="rId2"/>
              </a:buBlip>
            </a:pPr>
            <a:r>
              <a:rPr lang="tr-TR" dirty="0" smtClean="0">
                <a:latin typeface="Arial" pitchFamily="34" charset="0"/>
              </a:rPr>
              <a:t>Federal </a:t>
            </a:r>
            <a:r>
              <a:rPr lang="tr-TR" dirty="0" smtClean="0">
                <a:latin typeface="Arial" pitchFamily="34" charset="0"/>
              </a:rPr>
              <a:t>veya işletmelerde </a:t>
            </a:r>
            <a:r>
              <a:rPr lang="tr-TR" dirty="0" smtClean="0">
                <a:latin typeface="Arial" pitchFamily="34" charset="0"/>
              </a:rPr>
              <a:t>(Devletin </a:t>
            </a:r>
            <a:r>
              <a:rPr lang="tr-TR" dirty="0" smtClean="0">
                <a:latin typeface="Arial" pitchFamily="34" charset="0"/>
              </a:rPr>
              <a:t>görevlerinin özel sektöre devredilmesi halinde bu işletmelerde) BT Sistemlerine </a:t>
            </a:r>
            <a:r>
              <a:rPr lang="tr-TR" dirty="0" smtClean="0">
                <a:latin typeface="Arial" pitchFamily="34" charset="0"/>
              </a:rPr>
              <a:t>ilişkin bileşenlere </a:t>
            </a:r>
            <a:r>
              <a:rPr lang="tr-TR" dirty="0" smtClean="0">
                <a:latin typeface="Arial" pitchFamily="34" charset="0"/>
              </a:rPr>
              <a:t>onay (ruhsat) verilmesi, </a:t>
            </a:r>
          </a:p>
          <a:p>
            <a:pPr algn="just" eaLnBrk="0" hangingPunct="0">
              <a:buBlip>
                <a:blip r:embed="rId2"/>
              </a:buBlip>
            </a:pPr>
            <a:r>
              <a:rPr lang="tr-TR" dirty="0" smtClean="0">
                <a:latin typeface="Arial" pitchFamily="34" charset="0"/>
                <a:cs typeface="Arial" pitchFamily="34" charset="0"/>
              </a:rPr>
              <a:t>Yetkili Federal Kurumları, BT güvenliği için desteklemek, </a:t>
            </a:r>
          </a:p>
          <a:p>
            <a:pPr>
              <a:buNone/>
            </a:pP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924260"/>
            <a:ext cx="8229600" cy="3877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www.</a:t>
            </a:r>
            <a:r>
              <a:rPr lang="tr-TR" dirty="0" err="1" smtClean="0"/>
              <a:t>bsi</a:t>
            </a:r>
            <a:r>
              <a:rPr lang="tr-TR" dirty="0" smtClean="0"/>
              <a:t>.de </a:t>
            </a:r>
            <a:endParaRPr lang="tr-T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Yeni yetkiler ve görevler </a:t>
            </a:r>
            <a:endParaRPr lang="tr-TR" dirty="0"/>
          </a:p>
        </p:txBody>
      </p:sp>
      <p:sp>
        <p:nvSpPr>
          <p:cNvPr id="3" name="2 İçerik Yer Tutucusu"/>
          <p:cNvSpPr>
            <a:spLocks noGrp="1"/>
          </p:cNvSpPr>
          <p:nvPr>
            <p:ph idx="1"/>
          </p:nvPr>
        </p:nvSpPr>
        <p:spPr/>
        <p:txBody>
          <a:bodyPr>
            <a:normAutofit fontScale="92500" lnSpcReduction="20000"/>
          </a:bodyPr>
          <a:lstStyle/>
          <a:p>
            <a:r>
              <a:rPr lang="de-DE" dirty="0" smtClean="0"/>
              <a:t>Gesetz über das Bundesamt für Sicherheit in der Informationstechnik (BSI-Gesetz – BSIG</a:t>
            </a:r>
            <a:r>
              <a:rPr lang="de-DE" dirty="0" smtClean="0"/>
              <a:t>)</a:t>
            </a:r>
            <a:endParaRPr lang="tr-TR" dirty="0" smtClean="0"/>
          </a:p>
          <a:p>
            <a:r>
              <a:rPr lang="tr-TR" dirty="0" smtClean="0"/>
              <a:t>Yürürlük tarihi</a:t>
            </a:r>
            <a:r>
              <a:rPr lang="de-DE" dirty="0" smtClean="0"/>
              <a:t>: </a:t>
            </a:r>
            <a:r>
              <a:rPr lang="de-DE" dirty="0" smtClean="0"/>
              <a:t>20. </a:t>
            </a:r>
            <a:r>
              <a:rPr lang="tr-TR" dirty="0" smtClean="0"/>
              <a:t>Ağustos </a:t>
            </a:r>
            <a:r>
              <a:rPr lang="de-DE" dirty="0" smtClean="0"/>
              <a:t>2009</a:t>
            </a:r>
            <a:endParaRPr lang="tr-TR" dirty="0" smtClean="0"/>
          </a:p>
          <a:p>
            <a:r>
              <a:rPr lang="tr-TR" dirty="0" smtClean="0"/>
              <a:t>Güncel tehditlerle mücadele etmek için bugünün toplumunda bilgi ve iletişim teknolojilerinin artan önemine uygun olarak, </a:t>
            </a:r>
            <a:endParaRPr lang="tr-TR" dirty="0" smtClean="0"/>
          </a:p>
          <a:p>
            <a:r>
              <a:rPr lang="tr-TR" dirty="0" err="1" smtClean="0"/>
              <a:t>BSI’ye</a:t>
            </a:r>
            <a:r>
              <a:rPr lang="tr-TR" dirty="0" smtClean="0"/>
              <a:t>, BSI-Kanun’da </a:t>
            </a:r>
            <a:r>
              <a:rPr lang="tr-TR" dirty="0" smtClean="0"/>
              <a:t>daha fazla görev ve </a:t>
            </a:r>
            <a:r>
              <a:rPr lang="tr-TR" dirty="0" smtClean="0"/>
              <a:t>yetki vermek için </a:t>
            </a:r>
            <a:r>
              <a:rPr lang="tr-TR" dirty="0" smtClean="0"/>
              <a:t>değişiklik yapıldı</a:t>
            </a:r>
          </a:p>
          <a:p>
            <a:pPr>
              <a:buNone/>
            </a:pPr>
            <a:r>
              <a:rPr lang="de-DE" dirty="0" smtClean="0"/>
              <a:t/>
            </a:r>
            <a:br>
              <a:rPr lang="de-DE" dirty="0" smtClean="0"/>
            </a:b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Bilgi </a:t>
            </a:r>
            <a:r>
              <a:rPr lang="tr-TR" dirty="0" smtClean="0"/>
              <a:t>güvenliğine ilişkin verilerin toplandığı bir bilişim sistemi</a:t>
            </a:r>
            <a:endParaRPr lang="tr-TR" dirty="0"/>
          </a:p>
        </p:txBody>
      </p:sp>
      <p:sp>
        <p:nvSpPr>
          <p:cNvPr id="3" name="2 İçerik Yer Tutucusu"/>
          <p:cNvSpPr>
            <a:spLocks noGrp="1"/>
          </p:cNvSpPr>
          <p:nvPr>
            <p:ph idx="1"/>
          </p:nvPr>
        </p:nvSpPr>
        <p:spPr/>
        <p:txBody>
          <a:bodyPr/>
          <a:lstStyle/>
          <a:p>
            <a:r>
              <a:rPr lang="tr-TR" dirty="0" smtClean="0"/>
              <a:t>§ 4 altında, BSI IT bilgi teknolojileri güvenliği açıkları ve yeni saldırı şekilleri üzerinde bilgi </a:t>
            </a:r>
            <a:r>
              <a:rPr lang="tr-TR" dirty="0" smtClean="0"/>
              <a:t>güvenliğine ilişkin verilerin toplandığı </a:t>
            </a:r>
            <a:r>
              <a:rPr lang="tr-TR" dirty="0" smtClean="0"/>
              <a:t>bir </a:t>
            </a:r>
            <a:r>
              <a:rPr lang="tr-TR" dirty="0" smtClean="0"/>
              <a:t>bilişim sistemi oluşturulur ve değerlendirilir.</a:t>
            </a:r>
          </a:p>
          <a:p>
            <a:r>
              <a:rPr lang="tr-TR" dirty="0" smtClean="0"/>
              <a:t> Bilgi güvenliği konusunda bir durum tespiti ortaya konulur, </a:t>
            </a:r>
            <a:r>
              <a:rPr lang="tr-TR" dirty="0" smtClean="0"/>
              <a:t>saldırılara </a:t>
            </a:r>
            <a:r>
              <a:rPr lang="tr-TR" dirty="0" smtClean="0"/>
              <a:t>karşı erken uyarı verilir </a:t>
            </a:r>
            <a:r>
              <a:rPr lang="tr-TR" dirty="0" smtClean="0"/>
              <a:t>ve </a:t>
            </a:r>
            <a:r>
              <a:rPr lang="tr-TR" dirty="0" smtClean="0"/>
              <a:t>karşı tedbirler alınır</a:t>
            </a:r>
            <a:r>
              <a:rPr lang="tr-TR" dirty="0" smtClean="0"/>
              <a:t>.</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1"/>
            <a:ext cx="8229600" cy="2404864"/>
          </a:xfrm>
        </p:spPr>
        <p:txBody>
          <a:bodyPr/>
          <a:lstStyle/>
          <a:p>
            <a:r>
              <a:rPr lang="tr-TR" dirty="0" smtClean="0"/>
              <a:t>BSI § 5 göre </a:t>
            </a:r>
            <a:r>
              <a:rPr lang="tr-TR" dirty="0" smtClean="0"/>
              <a:t>4. maddeye ek </a:t>
            </a:r>
            <a:r>
              <a:rPr lang="tr-TR" dirty="0" smtClean="0"/>
              <a:t>olarak, </a:t>
            </a:r>
            <a:r>
              <a:rPr lang="tr-TR" dirty="0" smtClean="0"/>
              <a:t>bilişim suçları ve bilgi güvenliği için trafik verileri </a:t>
            </a:r>
            <a:r>
              <a:rPr lang="tr-TR" dirty="0" smtClean="0"/>
              <a:t>ve </a:t>
            </a:r>
            <a:r>
              <a:rPr lang="tr-TR" dirty="0" smtClean="0"/>
              <a:t>diğer ilgili verileri toplar, değerlendirir ve analizler yapar.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de-DE" dirty="0" smtClean="0"/>
              <a:t>§ </a:t>
            </a:r>
            <a:r>
              <a:rPr lang="de-DE" dirty="0" smtClean="0"/>
              <a:t>7 </a:t>
            </a:r>
            <a:r>
              <a:rPr lang="de-DE" dirty="0" smtClean="0"/>
              <a:t>BSIG</a:t>
            </a:r>
            <a:endParaRPr lang="tr-TR" dirty="0"/>
          </a:p>
        </p:txBody>
      </p:sp>
      <p:sp>
        <p:nvSpPr>
          <p:cNvPr id="3" name="2 İçerik Yer Tutucusu"/>
          <p:cNvSpPr>
            <a:spLocks noGrp="1"/>
          </p:cNvSpPr>
          <p:nvPr>
            <p:ph idx="1"/>
          </p:nvPr>
        </p:nvSpPr>
        <p:spPr/>
        <p:txBody>
          <a:bodyPr>
            <a:normAutofit/>
          </a:bodyPr>
          <a:lstStyle/>
          <a:p>
            <a:r>
              <a:rPr lang="tr-TR" dirty="0" smtClean="0"/>
              <a:t>Bilişim </a:t>
            </a:r>
            <a:r>
              <a:rPr lang="tr-TR" dirty="0" smtClean="0"/>
              <a:t>donanımları, hizmetler ve yazılımlar </a:t>
            </a:r>
            <a:r>
              <a:rPr lang="tr-TR" dirty="0" smtClean="0"/>
              <a:t>bağlamında zararlı programlar ve </a:t>
            </a:r>
            <a:r>
              <a:rPr lang="tr-TR" dirty="0" smtClean="0"/>
              <a:t>güvenlik açıkları hakkında </a:t>
            </a:r>
            <a:r>
              <a:rPr lang="tr-TR" dirty="0" smtClean="0"/>
              <a:t> ilgililere ve kurumlara bilgi vermek ve uyarılarda bulunmak.</a:t>
            </a:r>
          </a:p>
          <a:p>
            <a:r>
              <a:rPr lang="tr-TR" dirty="0" smtClean="0"/>
              <a:t>Bu konularda üreticileri öncelikle bilgi vermek  </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de-DE" dirty="0" smtClean="0"/>
              <a:t>§</a:t>
            </a:r>
            <a:r>
              <a:rPr lang="de-DE" dirty="0" smtClean="0"/>
              <a:t> 8 BSIG</a:t>
            </a:r>
            <a:endParaRPr lang="tr-TR" dirty="0"/>
          </a:p>
        </p:txBody>
      </p:sp>
      <p:sp>
        <p:nvSpPr>
          <p:cNvPr id="3" name="2 İçerik Yer Tutucusu"/>
          <p:cNvSpPr>
            <a:spLocks noGrp="1"/>
          </p:cNvSpPr>
          <p:nvPr>
            <p:ph idx="1"/>
          </p:nvPr>
        </p:nvSpPr>
        <p:spPr/>
        <p:txBody>
          <a:bodyPr>
            <a:normAutofit/>
          </a:bodyPr>
          <a:lstStyle/>
          <a:p>
            <a:r>
              <a:rPr lang="de-DE" dirty="0" smtClean="0"/>
              <a:t>BSI </a:t>
            </a:r>
            <a:r>
              <a:rPr lang="tr-TR" dirty="0" smtClean="0"/>
              <a:t> kamu için standart ve sıkı güvenlik şartları belirlemeye yetkilidir. </a:t>
            </a:r>
          </a:p>
          <a:p>
            <a:r>
              <a:rPr lang="tr-TR" dirty="0" smtClean="0"/>
              <a:t>İhtiyaç halinde uygun ürünleri geliştirir hazırlar veya hazırlatır.</a:t>
            </a:r>
          </a:p>
          <a:p>
            <a:r>
              <a:rPr lang="tr-TR" dirty="0" smtClean="0"/>
              <a:t>BSI uygun olmayan programları kullanmaktan veya zararlı donanımları </a:t>
            </a:r>
            <a:r>
              <a:rPr lang="tr-TR" dirty="0" err="1" smtClean="0"/>
              <a:t>networke</a:t>
            </a:r>
            <a:r>
              <a:rPr lang="tr-TR" dirty="0" smtClean="0"/>
              <a:t> bağlanmaktan men edebilir.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29600" cy="1143000"/>
          </a:xfrm>
        </p:spPr>
        <p:txBody>
          <a:bodyPr>
            <a:normAutofit fontScale="90000"/>
          </a:bodyPr>
          <a:lstStyle/>
          <a:p>
            <a:r>
              <a:rPr lang="tr-TR" sz="2700" dirty="0" smtClean="0"/>
              <a:t>Bilgi Toplumu Stratejisi ve Eki Eylem Planı 28/07/2006 tarihli ve 26242 sayılı Resmi Gazete'de yayınlanan 2006/38 </a:t>
            </a:r>
            <a:r>
              <a:rPr lang="tr-TR" sz="2700" dirty="0" smtClean="0"/>
              <a:t>sayılı Yüksek Planlama Kurulu Kararı</a:t>
            </a:r>
          </a:p>
        </p:txBody>
      </p:sp>
      <p:pic>
        <p:nvPicPr>
          <p:cNvPr id="10242"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r"/>
            <a:r>
              <a:rPr lang="tr-TR" sz="3600" b="1" dirty="0" smtClean="0"/>
              <a:t/>
            </a:r>
            <a:br>
              <a:rPr lang="tr-TR" sz="3600" b="1" dirty="0" smtClean="0"/>
            </a:br>
            <a:r>
              <a:rPr lang="tr-TR" sz="3600" b="1" dirty="0" smtClean="0"/>
              <a:t>E-DEVLET </a:t>
            </a:r>
            <a:r>
              <a:rPr lang="tr-TR" sz="3600" b="1" dirty="0" smtClean="0"/>
              <a:t>VE BİLGİ TOPLUMU</a:t>
            </a:r>
            <a:r>
              <a:rPr lang="tr-TR" sz="3600" dirty="0" smtClean="0"/>
              <a:t/>
            </a:r>
            <a:br>
              <a:rPr lang="tr-TR" sz="3600" dirty="0" smtClean="0"/>
            </a:br>
            <a:r>
              <a:rPr lang="tr-TR" sz="3600" b="1" dirty="0" smtClean="0"/>
              <a:t>KANUN TASARISI TASLAĞI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55000" lnSpcReduction="20000"/>
          </a:bodyPr>
          <a:lstStyle/>
          <a:p>
            <a:pPr>
              <a:buNone/>
            </a:pPr>
            <a:r>
              <a:rPr lang="tr-TR" b="1" dirty="0" smtClean="0"/>
              <a:t>10-Bilgi Toplumu Ajansının birimleri  ve </a:t>
            </a:r>
            <a:r>
              <a:rPr lang="tr-TR" b="1" dirty="0" smtClean="0"/>
              <a:t>görevleri</a:t>
            </a:r>
            <a:endParaRPr lang="tr-TR" dirty="0" smtClean="0"/>
          </a:p>
          <a:p>
            <a:pPr>
              <a:buNone/>
            </a:pPr>
            <a:r>
              <a:rPr lang="tr-TR" dirty="0" smtClean="0"/>
              <a:t>(</a:t>
            </a:r>
            <a:r>
              <a:rPr lang="tr-TR" dirty="0" smtClean="0"/>
              <a:t>3) Bilgi Güvenliği Dairesinin görevleri şunlardır:</a:t>
            </a:r>
          </a:p>
          <a:p>
            <a:pPr>
              <a:buNone/>
            </a:pPr>
            <a:r>
              <a:rPr lang="tr-TR" dirty="0" smtClean="0"/>
              <a:t>a) Kamunun bilgi sistemlerine ilişkin bilgi güvenliği ve gizlilik politikalarını belirlemek,</a:t>
            </a:r>
          </a:p>
          <a:p>
            <a:pPr>
              <a:buNone/>
            </a:pPr>
            <a:r>
              <a:rPr lang="tr-TR" dirty="0" smtClean="0"/>
              <a:t>b) Kamu kurum ve kuruluşları ile bunlar için veya bunlar adına hizmet sunan tüzel kişiler tarafından kullanılan bilgi sistemlerine ve bunların bileşenlerine ilişkin bilgi güvenliği standartlarını belirlemek ve ilgili birimlerle işbirliği yaparak bu standartların uygulanmasını sağlamak,</a:t>
            </a:r>
          </a:p>
          <a:p>
            <a:pPr>
              <a:buNone/>
            </a:pPr>
            <a:r>
              <a:rPr lang="tr-TR" dirty="0" smtClean="0"/>
              <a:t>c) Ulusal düzeyde kamu kurum ve kuruluşlarına ait bilgi sistemlerindeki güvenlik açıklarının araştırılması, tespit edilmesi ve önlenmesine yönelik usul ve esasları belirlemek, uygulanmasını sağlamak, </a:t>
            </a:r>
          </a:p>
          <a:p>
            <a:pPr>
              <a:buNone/>
            </a:pPr>
            <a:r>
              <a:rPr lang="tr-TR" dirty="0" smtClean="0"/>
              <a:t>ç) Kamu kurum ve kuruluşlarına ait bilgi sistemlerinde bilgisayar olaylarına müdahale edilmesini sağlamak,</a:t>
            </a:r>
          </a:p>
          <a:p>
            <a:pPr>
              <a:buNone/>
            </a:pPr>
            <a:r>
              <a:rPr lang="tr-TR" dirty="0" smtClean="0"/>
              <a:t>d) Bilgi sistemlerini kamu düzeni ve güvenliğine etkisi açısından sınıflandırmak, kritik bilgi sistemlerini belirlemek ve bu sistemler için uygulanacak asgari güvenlik standartlarını tespit etmek,  </a:t>
            </a:r>
          </a:p>
          <a:p>
            <a:pPr>
              <a:buNone/>
            </a:pPr>
            <a:r>
              <a:rPr lang="tr-TR" dirty="0" smtClean="0"/>
              <a:t>e) Kamu kurum ve kuruluşları bilgi sistemlerinde bilgi güvenliğinin sağlanmasına ilişkin gerekli düzenlemeleri yapmak.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Şifresini öğrendikleri e-okul sistemine girdikleri iddia ediliyor</a:t>
            </a:r>
            <a:endParaRPr lang="tr-TR" dirty="0"/>
          </a:p>
        </p:txBody>
      </p:sp>
      <p:sp>
        <p:nvSpPr>
          <p:cNvPr id="3" name="2 İçerik Yer Tutucusu"/>
          <p:cNvSpPr>
            <a:spLocks noGrp="1"/>
          </p:cNvSpPr>
          <p:nvPr>
            <p:ph idx="1"/>
          </p:nvPr>
        </p:nvSpPr>
        <p:spPr/>
        <p:txBody>
          <a:bodyPr>
            <a:normAutofit fontScale="55000" lnSpcReduction="20000"/>
          </a:bodyPr>
          <a:lstStyle/>
          <a:p>
            <a:r>
              <a:rPr lang="tr-TR" b="1" dirty="0" smtClean="0"/>
              <a:t>DİYARBAKIR (A.A)</a:t>
            </a:r>
            <a:r>
              <a:rPr lang="tr-TR" dirty="0" smtClean="0"/>
              <a:t/>
            </a:r>
            <a:br>
              <a:rPr lang="tr-TR" dirty="0" smtClean="0"/>
            </a:br>
            <a:r>
              <a:rPr lang="tr-TR" dirty="0" smtClean="0"/>
              <a:t>Diyarbakır'da 35 lise öğrencisinin şifresini öğrendikleri e-okul sistemine girerek notlarını yükselttikleri iddia edildi. Edinilen bilgiye göre, bir lise müdür yardımcısının şifresini öğrenen öğrenci, e-okul sistemine girdi. Daha sonra aynı yöntemle 3 liseden 34 öğrencinin de sisteme girerek notlarını değiştirdiği belirlendi.</a:t>
            </a:r>
          </a:p>
          <a:p>
            <a:r>
              <a:rPr lang="tr-TR" dirty="0" smtClean="0"/>
              <a:t>Diyarbakır Valisi Mustafa Toprak, bazı öğrencilerin, e-okul sistemine girerek notlarını değiştirmeleriyle ilgili soruşturma başlattıklarını bildirdi. Vali Toprak, bir gazetecinin, 'Diyarbakır'da bazı öğrencilerin e-okul sisteminin şifrelerini kırarak, notlarını </a:t>
            </a:r>
            <a:r>
              <a:rPr lang="tr-TR" dirty="0" err="1" smtClean="0"/>
              <a:t>yükseltiği</a:t>
            </a:r>
            <a:r>
              <a:rPr lang="tr-TR" dirty="0" smtClean="0"/>
              <a:t> doğru mu?' sorusuna şu yanıtı verdi:</a:t>
            </a:r>
          </a:p>
          <a:p>
            <a:r>
              <a:rPr lang="tr-TR" dirty="0" smtClean="0"/>
              <a:t>'Çocuklarımıza, en iyi kazancın alın teriyle verilen bir kazanç olduğunu öğretmeliyiz. Soruşturma yapılacak. Bir sorun varsa onun gereği yapılacaktır. Olayın olduğu yerlerle ilgili soruşturma başlattık. Bunlar yanlış şeyler. Çocukları iyi şekilde yönlendirmeliyiz. Yanlış bir şey varsa soruşturması yapılacaktır' diye konuştu.</a:t>
            </a:r>
          </a:p>
          <a:p>
            <a:r>
              <a:rPr lang="tr-TR" dirty="0" smtClean="0">
                <a:hlinkClick r:id="rId2"/>
              </a:rPr>
              <a:t>http://www.</a:t>
            </a:r>
            <a:r>
              <a:rPr lang="tr-TR" dirty="0" err="1" smtClean="0">
                <a:hlinkClick r:id="rId2"/>
              </a:rPr>
              <a:t>yenisafak</a:t>
            </a:r>
            <a:r>
              <a:rPr lang="tr-TR" dirty="0" smtClean="0">
                <a:hlinkClick r:id="rId2"/>
              </a:rPr>
              <a:t>.com.tr/</a:t>
            </a:r>
            <a:r>
              <a:rPr lang="tr-TR" dirty="0" err="1" smtClean="0">
                <a:hlinkClick r:id="rId2"/>
              </a:rPr>
              <a:t>Gundem</a:t>
            </a:r>
            <a:r>
              <a:rPr lang="tr-TR" dirty="0" smtClean="0">
                <a:hlinkClick r:id="rId2"/>
              </a:rPr>
              <a:t>/?t=18.06.2010&amp;i=263516</a:t>
            </a:r>
            <a:r>
              <a:rPr lang="tr-TR" dirty="0" smtClean="0"/>
              <a:t> </a:t>
            </a:r>
          </a:p>
          <a:p>
            <a:pPr>
              <a:buNone/>
            </a:pPr>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descr="C:\Users\ab33975\Pictures\Globe-rose_26jul2008.jpg"/>
          <p:cNvPicPr>
            <a:picLocks noGrp="1" noChangeAspect="1" noChangeArrowheads="1"/>
          </p:cNvPicPr>
          <p:nvPr>
            <p:ph idx="1"/>
          </p:nvPr>
        </p:nvPicPr>
        <p:blipFill>
          <a:blip r:embed="rId2" cstate="print"/>
          <a:srcRect/>
          <a:stretch>
            <a:fillRect/>
          </a:stretch>
        </p:blipFill>
        <p:spPr bwMode="auto">
          <a:xfrm rot="16200000">
            <a:off x="1085039" y="-1085039"/>
            <a:ext cx="6973924" cy="9144001"/>
          </a:xfrm>
          <a:prstGeom prst="rect">
            <a:avLst/>
          </a:prstGeom>
          <a:noFill/>
        </p:spPr>
      </p:pic>
      <p:sp>
        <p:nvSpPr>
          <p:cNvPr id="6" name="5 Dikdörtgen"/>
          <p:cNvSpPr/>
          <p:nvPr/>
        </p:nvSpPr>
        <p:spPr>
          <a:xfrm>
            <a:off x="4328086" y="5103674"/>
            <a:ext cx="4413068" cy="1631216"/>
          </a:xfrm>
          <a:prstGeom prst="rect">
            <a:avLst/>
          </a:prstGeom>
          <a:noFill/>
        </p:spPr>
        <p:txBody>
          <a:bodyPr wrap="none" lIns="91440" tIns="45720" rIns="91440" bIns="45720">
            <a:spAutoFit/>
          </a:bodyPr>
          <a:lstStyle/>
          <a:p>
            <a:pPr algn="r"/>
            <a:r>
              <a:rPr lang="tr-T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Teşekkürler</a:t>
            </a:r>
          </a:p>
          <a:p>
            <a:pPr algn="r"/>
            <a:r>
              <a:rPr lang="tr-TR" sz="2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ctanrikulu</a:t>
            </a:r>
            <a:r>
              <a:rPr lang="tr-T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@adalet.gov.tr</a:t>
            </a:r>
            <a:r>
              <a:rPr lang="tr-TR"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tr-TR"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srcRect/>
          <a:stretch>
            <a:fillRect/>
          </a:stretch>
        </p:blipFill>
        <p:spPr bwMode="auto">
          <a:xfrm>
            <a:off x="1842195" y="1600200"/>
            <a:ext cx="545961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382375" y="764704"/>
            <a:ext cx="6285969" cy="5361459"/>
          </a:xfrm>
          <a:prstGeom prst="rect">
            <a:avLst/>
          </a:prstGeom>
          <a:noFill/>
          <a:ln w="9525">
            <a:noFill/>
            <a:miter lim="800000"/>
            <a:headEnd/>
            <a:tailEnd/>
          </a:ln>
        </p:spPr>
      </p:pic>
      <p:sp>
        <p:nvSpPr>
          <p:cNvPr id="4" name="3 Dikdörtgen"/>
          <p:cNvSpPr/>
          <p:nvPr/>
        </p:nvSpPr>
        <p:spPr>
          <a:xfrm>
            <a:off x="3707904" y="4509120"/>
            <a:ext cx="194421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123728" y="980728"/>
            <a:ext cx="5622113" cy="5174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2317</TotalTime>
  <Words>2298</Words>
  <Application>Microsoft Office PowerPoint</Application>
  <PresentationFormat>Ekran Gösterisi (4:3)</PresentationFormat>
  <Paragraphs>375</Paragraphs>
  <Slides>60</Slides>
  <Notes>3</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BİLGİ GÜVENLİĞİNİN MEVZUAT BOYUTU</vt:lpstr>
      <vt:lpstr>Slayt 2</vt:lpstr>
      <vt:lpstr>Slayt 3</vt:lpstr>
      <vt:lpstr>Slayt 4</vt:lpstr>
      <vt:lpstr>Slayt 5</vt:lpstr>
      <vt:lpstr> Şifresini öğrendikleri e-okul sistemine girdikleri iddia ediliyor</vt:lpstr>
      <vt:lpstr>Slayt 7</vt:lpstr>
      <vt:lpstr>Slayt 8</vt:lpstr>
      <vt:lpstr>Slayt 9</vt:lpstr>
      <vt:lpstr>Slayt 10</vt:lpstr>
      <vt:lpstr>UYAP Bilişim suçları sayıları</vt:lpstr>
      <vt:lpstr>Bilişim sistemine girme</vt:lpstr>
      <vt:lpstr>Verileri yok etme</vt:lpstr>
      <vt:lpstr>Sistemin işleyişini engelleme</vt:lpstr>
      <vt:lpstr>Verileri bozma, yok etme, değiştirme veya erişilmez kılma </vt:lpstr>
      <vt:lpstr>Haksız çıkar sağlama         142/2/e</vt:lpstr>
      <vt:lpstr>Slayt 17</vt:lpstr>
      <vt:lpstr>244/4 değil 142/2-e </vt:lpstr>
      <vt:lpstr> Banka veya kredi kartlarının kötüye kullanılması  </vt:lpstr>
      <vt:lpstr>Sahte kart üretme, Sahte kart ile yarar sağlama </vt:lpstr>
      <vt:lpstr>TCK 243-244-245  </vt:lpstr>
      <vt:lpstr>ABD Federal Bilgi Güvenliği Yönetimi Kanunu (FISMA, 2002) </vt:lpstr>
      <vt:lpstr>Bölümler</vt:lpstr>
      <vt:lpstr>Bölümler</vt:lpstr>
      <vt:lpstr>Tanımlar</vt:lpstr>
      <vt:lpstr>OMB yöneticisinin yetki ve fonksiyonları</vt:lpstr>
      <vt:lpstr>Federal kurumların sorumlulukları</vt:lpstr>
      <vt:lpstr>Yıllık bağımsız değerlendirme</vt:lpstr>
      <vt:lpstr>Federal bilgi güvenliği olay merkezi</vt:lpstr>
      <vt:lpstr>Critical infrastructure  </vt:lpstr>
      <vt:lpstr>Gramm-Leach-Bliley Act (GLBA): </vt:lpstr>
      <vt:lpstr>Slayt 32</vt:lpstr>
      <vt:lpstr>Health Insurance Portability and Accountability (HIPAA)</vt:lpstr>
      <vt:lpstr>Capitol Hill öteki yakası </vt:lpstr>
      <vt:lpstr>Hükümet Reform ve  Başkanlık Gözetim Komitesi</vt:lpstr>
      <vt:lpstr>Başkanlık Yurt Güvenliği Komitesi</vt:lpstr>
      <vt:lpstr>Zayıflık daha çok nerede?</vt:lpstr>
      <vt:lpstr>Tek merkezden bilgi güvenliği yönetimi mümkün mü?</vt:lpstr>
      <vt:lpstr> R            Robert Dix Juniper Networks kamu hizmetleri bölümü başkan yardımcısı eski kongre personeli</vt:lpstr>
      <vt:lpstr>Önemli, düzenlenmeli ama nasıl?</vt:lpstr>
      <vt:lpstr>Melissa Hathaway     Obama’nın eski bilişim danışmanı</vt:lpstr>
      <vt:lpstr>Eugene Spafford  Purdue Üniversitesi Bilgi Güvenliği Eğitim ve Araştırma  Merkezi Müdürü  </vt:lpstr>
      <vt:lpstr>BSI</vt:lpstr>
      <vt:lpstr>Görevler</vt:lpstr>
      <vt:lpstr>Internet explorer’den ellerinizi çekin!</vt:lpstr>
      <vt:lpstr>Güvenlik testi, tehditlere  karşı uyarı, risk analizi… </vt:lpstr>
      <vt:lpstr>Risk algılama, değerlendirme ve yönetimi</vt:lpstr>
      <vt:lpstr>Slayt 48</vt:lpstr>
      <vt:lpstr>Slayt 49</vt:lpstr>
      <vt:lpstr>www.bsi.de </vt:lpstr>
      <vt:lpstr>Yeni yetkiler ve görevler </vt:lpstr>
      <vt:lpstr>Bilgi güvenliğine ilişkin verilerin toplandığı bir bilişim sistemi</vt:lpstr>
      <vt:lpstr>Slayt 53</vt:lpstr>
      <vt:lpstr>§ 7 BSIG</vt:lpstr>
      <vt:lpstr>§ 8 BSIG</vt:lpstr>
      <vt:lpstr>Slayt 56</vt:lpstr>
      <vt:lpstr>Slayt 57</vt:lpstr>
      <vt:lpstr>Bilgi Toplumu Stratejisi ve Eki Eylem Planı 28/07/2006 tarihli ve 26242 sayılı Resmi Gazete'de yayınlanan 2006/38 sayılı Yüksek Planlama Kurulu Kararı</vt:lpstr>
      <vt:lpstr> E-DEVLET VE BİLGİ TOPLUMU KANUN TASARISI TASLAĞI </vt:lpstr>
      <vt:lpstr>Slayt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c:creator>
  <cp:lastModifiedBy>a</cp:lastModifiedBy>
  <cp:revision>84</cp:revision>
  <dcterms:created xsi:type="dcterms:W3CDTF">2010-06-13T11:29:09Z</dcterms:created>
  <dcterms:modified xsi:type="dcterms:W3CDTF">2010-06-25T11:18:12Z</dcterms:modified>
</cp:coreProperties>
</file>