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Default Extension="vml" ContentType="application/vnd.openxmlformats-officedocument.vmlDrawing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4"/>
  </p:notesMasterIdLst>
  <p:handoutMasterIdLst>
    <p:handoutMasterId r:id="rId35"/>
  </p:handoutMasterIdLst>
  <p:sldIdLst>
    <p:sldId id="256" r:id="rId2"/>
    <p:sldId id="261" r:id="rId3"/>
    <p:sldId id="313" r:id="rId4"/>
    <p:sldId id="317" r:id="rId5"/>
    <p:sldId id="318" r:id="rId6"/>
    <p:sldId id="319" r:id="rId7"/>
    <p:sldId id="354" r:id="rId8"/>
    <p:sldId id="320" r:id="rId9"/>
    <p:sldId id="355" r:id="rId10"/>
    <p:sldId id="322" r:id="rId11"/>
    <p:sldId id="321" r:id="rId12"/>
    <p:sldId id="323" r:id="rId13"/>
    <p:sldId id="356" r:id="rId14"/>
    <p:sldId id="357" r:id="rId15"/>
    <p:sldId id="324" r:id="rId16"/>
    <p:sldId id="358" r:id="rId17"/>
    <p:sldId id="328" r:id="rId18"/>
    <p:sldId id="329" r:id="rId19"/>
    <p:sldId id="330" r:id="rId20"/>
    <p:sldId id="334" r:id="rId21"/>
    <p:sldId id="335" r:id="rId22"/>
    <p:sldId id="336" r:id="rId23"/>
    <p:sldId id="337" r:id="rId24"/>
    <p:sldId id="340" r:id="rId25"/>
    <p:sldId id="341" r:id="rId26"/>
    <p:sldId id="359" r:id="rId27"/>
    <p:sldId id="344" r:id="rId28"/>
    <p:sldId id="360" r:id="rId29"/>
    <p:sldId id="347" r:id="rId30"/>
    <p:sldId id="361" r:id="rId31"/>
    <p:sldId id="350" r:id="rId32"/>
    <p:sldId id="300" r:id="rId3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72EF3-D0B8-4110-BE70-793C77309A18}" type="datetimeFigureOut">
              <a:rPr lang="tr-TR" smtClean="0"/>
              <a:pPr/>
              <a:t>25.06.2010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E2F064-C160-4132-B2CB-EA62288A6F4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5D6190-34C3-4D93-BBB0-BD1ABB0EF74C}" type="datetimeFigureOut">
              <a:rPr lang="tr-TR" smtClean="0"/>
              <a:pPr/>
              <a:t>25.06.2010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AF8531-D031-4DB2-B9DF-4340586E8CA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F8531-D031-4DB2-B9DF-4340586E8CAB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F8531-D031-4DB2-B9DF-4340586E8CAB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F8531-D031-4DB2-B9DF-4340586E8CAB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F8531-D031-4DB2-B9DF-4340586E8CAB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F8531-D031-4DB2-B9DF-4340586E8CAB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F8531-D031-4DB2-B9DF-4340586E8CAB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F8531-D031-4DB2-B9DF-4340586E8CAB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F8531-D031-4DB2-B9DF-4340586E8CAB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F8531-D031-4DB2-B9DF-4340586E8CAB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F8531-D031-4DB2-B9DF-4340586E8CAB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F8531-D031-4DB2-B9DF-4340586E8CAB}" type="slidenum">
              <a:rPr lang="tr-TR" smtClean="0"/>
              <a:pPr/>
              <a:t>19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F8531-D031-4DB2-B9DF-4340586E8CAB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F8531-D031-4DB2-B9DF-4340586E8CAB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F8531-D031-4DB2-B9DF-4340586E8CAB}" type="slidenum">
              <a:rPr lang="tr-TR" smtClean="0"/>
              <a:pPr/>
              <a:t>21</a:t>
            </a:fld>
            <a:endParaRPr lang="tr-T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F8531-D031-4DB2-B9DF-4340586E8CAB}" type="slidenum">
              <a:rPr lang="tr-TR" smtClean="0"/>
              <a:pPr/>
              <a:t>22</a:t>
            </a:fld>
            <a:endParaRPr lang="tr-T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F8531-D031-4DB2-B9DF-4340586E8CAB}" type="slidenum">
              <a:rPr lang="tr-TR" smtClean="0"/>
              <a:pPr/>
              <a:t>23</a:t>
            </a:fld>
            <a:endParaRPr lang="tr-T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F8531-D031-4DB2-B9DF-4340586E8CAB}" type="slidenum">
              <a:rPr lang="tr-TR" smtClean="0"/>
              <a:pPr/>
              <a:t>24</a:t>
            </a:fld>
            <a:endParaRPr lang="tr-T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F8531-D031-4DB2-B9DF-4340586E8CAB}" type="slidenum">
              <a:rPr lang="tr-TR" smtClean="0"/>
              <a:pPr/>
              <a:t>25</a:t>
            </a:fld>
            <a:endParaRPr lang="tr-T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F8531-D031-4DB2-B9DF-4340586E8CAB}" type="slidenum">
              <a:rPr lang="tr-TR" smtClean="0"/>
              <a:pPr/>
              <a:t>26</a:t>
            </a:fld>
            <a:endParaRPr lang="tr-T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F8531-D031-4DB2-B9DF-4340586E8CAB}" type="slidenum">
              <a:rPr lang="tr-TR" smtClean="0"/>
              <a:pPr/>
              <a:t>27</a:t>
            </a:fld>
            <a:endParaRPr lang="tr-T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F8531-D031-4DB2-B9DF-4340586E8CAB}" type="slidenum">
              <a:rPr lang="tr-TR" smtClean="0"/>
              <a:pPr/>
              <a:t>28</a:t>
            </a:fld>
            <a:endParaRPr lang="tr-T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F8531-D031-4DB2-B9DF-4340586E8CAB}" type="slidenum">
              <a:rPr lang="tr-TR" smtClean="0"/>
              <a:pPr/>
              <a:t>29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F8531-D031-4DB2-B9DF-4340586E8CAB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F8531-D031-4DB2-B9DF-4340586E8CAB}" type="slidenum">
              <a:rPr lang="tr-TR" smtClean="0"/>
              <a:pPr/>
              <a:t>30</a:t>
            </a:fld>
            <a:endParaRPr lang="tr-T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F8531-D031-4DB2-B9DF-4340586E8CAB}" type="slidenum">
              <a:rPr lang="tr-TR" smtClean="0"/>
              <a:pPr/>
              <a:t>31</a:t>
            </a:fld>
            <a:endParaRPr lang="tr-T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756CE-82B8-4B1C-926F-1DA0A6264320}" type="slidenum">
              <a:rPr lang="tr-TR" smtClean="0"/>
              <a:pPr/>
              <a:t>32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F8531-D031-4DB2-B9DF-4340586E8CAB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F8531-D031-4DB2-B9DF-4340586E8CAB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F8531-D031-4DB2-B9DF-4340586E8CAB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F8531-D031-4DB2-B9DF-4340586E8CAB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F8531-D031-4DB2-B9DF-4340586E8CAB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F8531-D031-4DB2-B9DF-4340586E8CAB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31050" y="635635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9D3E43-D7BE-4619-99F7-3F558A66D44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8 Düz Bağlayıcı"/>
          <p:cNvCxnSpPr/>
          <p:nvPr userDrawn="1"/>
        </p:nvCxnSpPr>
        <p:spPr>
          <a:xfrm>
            <a:off x="0" y="1142984"/>
            <a:ext cx="9144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 userDrawn="1"/>
        </p:nvCxnSpPr>
        <p:spPr>
          <a:xfrm>
            <a:off x="0" y="6072206"/>
            <a:ext cx="9144000" cy="0"/>
          </a:xfrm>
          <a:prstGeom prst="line">
            <a:avLst/>
          </a:prstGeom>
          <a:ln w="254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angle 8"/>
          <p:cNvSpPr txBox="1">
            <a:spLocks noChangeArrowheads="1"/>
          </p:cNvSpPr>
          <p:nvPr userDrawn="1"/>
        </p:nvSpPr>
        <p:spPr bwMode="auto">
          <a:xfrm>
            <a:off x="7372424" y="6172224"/>
            <a:ext cx="2271674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25 Haziran </a:t>
            </a:r>
            <a:r>
              <a:rPr kumimoji="0" lang="tr-TR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2010</a:t>
            </a:r>
          </a:p>
        </p:txBody>
      </p:sp>
      <p:cxnSp>
        <p:nvCxnSpPr>
          <p:cNvPr id="12" name="11 Düz Bağlayıcı"/>
          <p:cNvCxnSpPr/>
          <p:nvPr userDrawn="1"/>
        </p:nvCxnSpPr>
        <p:spPr>
          <a:xfrm>
            <a:off x="-32" y="928670"/>
            <a:ext cx="21600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12 Düz Bağlayıcı"/>
          <p:cNvCxnSpPr/>
          <p:nvPr userDrawn="1"/>
        </p:nvCxnSpPr>
        <p:spPr>
          <a:xfrm>
            <a:off x="-32" y="1000108"/>
            <a:ext cx="28800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15 Düz Bağlayıcı"/>
          <p:cNvCxnSpPr/>
          <p:nvPr userDrawn="1"/>
        </p:nvCxnSpPr>
        <p:spPr>
          <a:xfrm>
            <a:off x="-32" y="1071546"/>
            <a:ext cx="36000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7" name="Picture 4" descr="tse"/>
          <p:cNvPicPr>
            <a:picLocks noChangeAspect="1" noChangeArrowheads="1"/>
          </p:cNvPicPr>
          <p:nvPr userDrawn="1"/>
        </p:nvPicPr>
        <p:blipFill>
          <a:blip r:embed="rId4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lum bright="14000"/>
          </a:blip>
          <a:srcRect/>
          <a:stretch>
            <a:fillRect/>
          </a:stretch>
        </p:blipFill>
        <p:spPr bwMode="auto">
          <a:xfrm>
            <a:off x="571472" y="71414"/>
            <a:ext cx="1258524" cy="731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8" name="17 Düz Bağlayıcı"/>
          <p:cNvCxnSpPr/>
          <p:nvPr userDrawn="1"/>
        </p:nvCxnSpPr>
        <p:spPr>
          <a:xfrm>
            <a:off x="6984032" y="6286520"/>
            <a:ext cx="21600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18 Düz Bağlayıcı"/>
          <p:cNvCxnSpPr/>
          <p:nvPr userDrawn="1"/>
        </p:nvCxnSpPr>
        <p:spPr>
          <a:xfrm>
            <a:off x="6264032" y="6215082"/>
            <a:ext cx="28800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19 Düz Bağlayıcı"/>
          <p:cNvCxnSpPr/>
          <p:nvPr userDrawn="1"/>
        </p:nvCxnSpPr>
        <p:spPr>
          <a:xfrm>
            <a:off x="5544032" y="6143644"/>
            <a:ext cx="36000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angle 8"/>
          <p:cNvSpPr txBox="1">
            <a:spLocks noChangeArrowheads="1"/>
          </p:cNvSpPr>
          <p:nvPr userDrawn="1"/>
        </p:nvSpPr>
        <p:spPr bwMode="auto">
          <a:xfrm>
            <a:off x="-71470" y="6072206"/>
            <a:ext cx="3429024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tr-TR" sz="1400" dirty="0" smtClean="0"/>
              <a:t>Hakan</a:t>
            </a:r>
            <a:r>
              <a:rPr lang="tr-TR" sz="1400" baseline="0" dirty="0" smtClean="0"/>
              <a:t> ERGİN</a:t>
            </a:r>
            <a:endParaRPr lang="tr-TR" sz="1400" dirty="0" smtClean="0"/>
          </a:p>
          <a:p>
            <a:pPr algn="ctr"/>
            <a:r>
              <a:rPr kumimoji="0" lang="tr-TR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Genel Sekreter Teknik Yardımcısı</a:t>
            </a:r>
            <a:endParaRPr kumimoji="0" lang="tr-TR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6" r:id="rId2"/>
  </p:sldLayoutIdLst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4139952" y="220784"/>
            <a:ext cx="49326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Türk </a:t>
            </a:r>
            <a:r>
              <a:rPr lang="tr-TR" sz="2800" dirty="0" err="1" smtClean="0">
                <a:solidFill>
                  <a:srgbClr val="FF0000"/>
                </a:solidFill>
                <a:latin typeface="+mj-lt"/>
                <a:cs typeface="Arial" pitchFamily="34" charset="0"/>
              </a:rPr>
              <a:t>Standardları</a:t>
            </a:r>
            <a:r>
              <a:rPr lang="tr-TR" sz="28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 Enstitüsü</a:t>
            </a:r>
            <a:endParaRPr lang="tr-TR" sz="2800" dirty="0">
              <a:solidFill>
                <a:srgbClr val="FF0000"/>
              </a:solidFill>
              <a:latin typeface="+mj-lt"/>
              <a:cs typeface="Arial" pitchFamily="34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68313" y="1785926"/>
            <a:ext cx="82296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 sz="2400" dirty="0"/>
          </a:p>
          <a:p>
            <a:pPr algn="ctr"/>
            <a:r>
              <a:rPr lang="tr-TR" sz="2400" dirty="0"/>
              <a:t>16 Ekim 1954 tarihinde Türkiye Odalar ve Borsalar Birliği bünyesinde kurulmuştur.</a:t>
            </a:r>
          </a:p>
          <a:p>
            <a:r>
              <a:rPr lang="tr-TR" sz="2400" dirty="0"/>
              <a:t> </a:t>
            </a:r>
          </a:p>
          <a:p>
            <a:endParaRPr lang="tr-TR" sz="2400" dirty="0"/>
          </a:p>
          <a:p>
            <a:pPr algn="ctr"/>
            <a:r>
              <a:rPr lang="tr-TR" sz="2400" dirty="0"/>
              <a:t>22 Kasım 1960 tarihinde yürürlüğe giren 132 Sayılı Kanun’la bugünkü mevcut yapısına kavuşmuştur.</a:t>
            </a:r>
          </a:p>
          <a:p>
            <a:endParaRPr lang="tr-TR" sz="2400" dirty="0"/>
          </a:p>
          <a:p>
            <a:r>
              <a:rPr lang="tr-TR" sz="2400" dirty="0"/>
              <a:t> 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826889" y="1905794"/>
            <a:ext cx="7489527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tr-TR" sz="2000" dirty="0" smtClean="0">
              <a:latin typeface="+mj-lt"/>
              <a:cs typeface="Arial" pitchFamily="34" charset="0"/>
            </a:endParaRPr>
          </a:p>
          <a:p>
            <a:pPr algn="just"/>
            <a:endParaRPr lang="tr-TR" sz="2000" dirty="0" smtClean="0">
              <a:latin typeface="+mj-lt"/>
              <a:cs typeface="Times New Roman" pitchFamily="18" charset="0"/>
            </a:endParaRPr>
          </a:p>
          <a:p>
            <a:pPr algn="just"/>
            <a:endParaRPr lang="tr-TR" sz="2000" dirty="0" smtClean="0">
              <a:latin typeface="+mj-lt"/>
              <a:cs typeface="Times New Roman" pitchFamily="18" charset="0"/>
            </a:endParaRPr>
          </a:p>
          <a:p>
            <a:pPr algn="just"/>
            <a:endParaRPr lang="tr-TR" sz="2000" b="1" dirty="0" smtClean="0">
              <a:latin typeface="+mj-lt"/>
              <a:cs typeface="Times New Roman" pitchFamily="18" charset="0"/>
            </a:endParaRPr>
          </a:p>
          <a:p>
            <a:pPr algn="just"/>
            <a:r>
              <a:rPr lang="tr-TR" sz="2000" b="1" dirty="0" smtClean="0">
                <a:latin typeface="+mj-lt"/>
                <a:cs typeface="Times New Roman" pitchFamily="18" charset="0"/>
              </a:rPr>
              <a:t>Ortak </a:t>
            </a:r>
            <a:r>
              <a:rPr lang="tr-TR" sz="2000" b="1" dirty="0" smtClean="0">
                <a:latin typeface="+mj-lt"/>
                <a:cs typeface="Times New Roman" pitchFamily="18" charset="0"/>
              </a:rPr>
              <a:t>Kriterler</a:t>
            </a:r>
            <a:r>
              <a:rPr lang="tr-TR" sz="2000" dirty="0" smtClean="0">
                <a:latin typeface="+mj-lt"/>
                <a:cs typeface="Times New Roman" pitchFamily="18" charset="0"/>
              </a:rPr>
              <a:t>, müşterilere ürünün ihtiyaç duyulan güvenlik gereksinimlerini yerine getirdiğine dair</a:t>
            </a:r>
            <a:r>
              <a:rPr lang="tr-TR" sz="2000" i="1" dirty="0" smtClean="0">
                <a:latin typeface="+mj-lt"/>
                <a:cs typeface="Times New Roman" pitchFamily="18" charset="0"/>
              </a:rPr>
              <a:t> </a:t>
            </a:r>
            <a:r>
              <a:rPr lang="tr-TR" sz="2000" b="1" i="1" dirty="0" smtClean="0">
                <a:latin typeface="+mj-lt"/>
                <a:cs typeface="Times New Roman" pitchFamily="18" charset="0"/>
              </a:rPr>
              <a:t>garanti</a:t>
            </a:r>
            <a:r>
              <a:rPr lang="tr-TR" sz="2000" dirty="0" smtClean="0">
                <a:latin typeface="+mj-lt"/>
                <a:cs typeface="Times New Roman" pitchFamily="18" charset="0"/>
              </a:rPr>
              <a:t> ve ulusal ve uluslararası sınırlarda yapılan değerlendirmeler arasında </a:t>
            </a:r>
            <a:r>
              <a:rPr lang="tr-TR" sz="2000" b="1" i="1" dirty="0" smtClean="0">
                <a:latin typeface="+mj-lt"/>
                <a:cs typeface="Times New Roman" pitchFamily="18" charset="0"/>
              </a:rPr>
              <a:t>karşılaştırılabilirlik</a:t>
            </a:r>
            <a:r>
              <a:rPr lang="tr-TR" sz="2000" dirty="0" smtClean="0">
                <a:latin typeface="+mj-lt"/>
                <a:cs typeface="Times New Roman" pitchFamily="18" charset="0"/>
              </a:rPr>
              <a:t> sağlamaktadır. </a:t>
            </a:r>
          </a:p>
          <a:p>
            <a:pPr algn="just">
              <a:buFont typeface="Wingdings 2" pitchFamily="18" charset="2"/>
              <a:buNone/>
            </a:pPr>
            <a:endParaRPr lang="tr-TR" sz="2000" dirty="0" smtClean="0">
              <a:latin typeface="+mj-lt"/>
              <a:cs typeface="Times New Roman" pitchFamily="18" charset="0"/>
            </a:endParaRPr>
          </a:p>
          <a:p>
            <a:pPr eaLnBrk="0" hangingPunct="0">
              <a:lnSpc>
                <a:spcPct val="120000"/>
              </a:lnSpc>
            </a:pPr>
            <a:endParaRPr lang="tr-TR" sz="2000" dirty="0" smtClean="0">
              <a:latin typeface="+mj-lt"/>
              <a:cs typeface="Arial" pitchFamily="34" charset="0"/>
            </a:endParaRPr>
          </a:p>
          <a:p>
            <a:endParaRPr lang="tr-TR" sz="2000" dirty="0">
              <a:latin typeface="+mj-lt"/>
              <a:cs typeface="Arial" pitchFamily="34" charset="0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1740997"/>
            <a:ext cx="2407475" cy="53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Dikdörtgen"/>
          <p:cNvSpPr/>
          <p:nvPr/>
        </p:nvSpPr>
        <p:spPr>
          <a:xfrm>
            <a:off x="3203848" y="98629"/>
            <a:ext cx="58687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8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Ortak Kriterler Belgelendirme Sistemi  OKBS</a:t>
            </a:r>
            <a:endParaRPr lang="tr-TR" sz="2800" dirty="0">
              <a:solidFill>
                <a:srgbClr val="FF0000"/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67544" y="2348880"/>
            <a:ext cx="8137599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tr-TR" sz="2000" dirty="0" smtClean="0">
              <a:latin typeface="+mj-lt"/>
              <a:cs typeface="Arial" pitchFamily="34" charset="0"/>
            </a:endParaRPr>
          </a:p>
          <a:p>
            <a:pPr algn="just"/>
            <a:r>
              <a:rPr lang="tr-TR" sz="2000" dirty="0" smtClean="0">
                <a:latin typeface="+mj-lt"/>
                <a:cs typeface="Times New Roman" pitchFamily="18" charset="0"/>
              </a:rPr>
              <a:t>Ortak Kriterler </a:t>
            </a:r>
            <a:r>
              <a:rPr lang="tr-TR" sz="2000" dirty="0" smtClean="0">
                <a:latin typeface="+mj-lt"/>
                <a:cs typeface="Times New Roman" pitchFamily="18" charset="0"/>
              </a:rPr>
              <a:t>Belgelendirme Sisteminde, </a:t>
            </a:r>
            <a:r>
              <a:rPr lang="tr-TR" sz="2000" dirty="0" smtClean="0">
                <a:latin typeface="+mj-lt"/>
                <a:cs typeface="Times New Roman" pitchFamily="18" charset="0"/>
              </a:rPr>
              <a:t>CCRA çatısı altında çalışan komitelerin </a:t>
            </a:r>
            <a:r>
              <a:rPr lang="tr-TR" sz="2000" dirty="0" smtClean="0">
                <a:latin typeface="+mj-lt"/>
                <a:cs typeface="Times New Roman" pitchFamily="18" charset="0"/>
              </a:rPr>
              <a:t>belirlediği Ortak </a:t>
            </a:r>
            <a:r>
              <a:rPr lang="tr-TR" sz="2000" dirty="0" smtClean="0">
                <a:latin typeface="+mj-lt"/>
                <a:cs typeface="Times New Roman" pitchFamily="18" charset="0"/>
              </a:rPr>
              <a:t>Kriterler </a:t>
            </a:r>
            <a:r>
              <a:rPr lang="tr-TR" sz="2000" dirty="0" smtClean="0">
                <a:latin typeface="+mj-lt"/>
                <a:cs typeface="Times New Roman" pitchFamily="18" charset="0"/>
              </a:rPr>
              <a:t>ve Değerlendirme Metodolojisinin </a:t>
            </a:r>
            <a:r>
              <a:rPr lang="tr-TR" sz="2000" dirty="0" smtClean="0">
                <a:latin typeface="+mj-lt"/>
                <a:cs typeface="Times New Roman" pitchFamily="18" charset="0"/>
              </a:rPr>
              <a:t>tarif ettiği şekilde ürünlerin </a:t>
            </a:r>
            <a:r>
              <a:rPr lang="tr-TR" sz="2000" dirty="0" smtClean="0">
                <a:latin typeface="+mj-lt"/>
                <a:cs typeface="Times New Roman" pitchFamily="18" charset="0"/>
              </a:rPr>
              <a:t>test </a:t>
            </a:r>
            <a:r>
              <a:rPr lang="tr-TR" sz="2000" dirty="0" smtClean="0">
                <a:latin typeface="+mj-lt"/>
                <a:cs typeface="Times New Roman" pitchFamily="18" charset="0"/>
              </a:rPr>
              <a:t>ve değerlendirmesi yapılır. </a:t>
            </a:r>
            <a:endParaRPr lang="tr-TR" sz="2000" dirty="0" smtClean="0">
              <a:latin typeface="+mj-lt"/>
              <a:cs typeface="Times New Roman" pitchFamily="18" charset="0"/>
            </a:endParaRPr>
          </a:p>
          <a:p>
            <a:pPr algn="just"/>
            <a:endParaRPr lang="tr-TR" sz="2000" dirty="0" smtClean="0">
              <a:latin typeface="+mj-lt"/>
              <a:cs typeface="Times New Roman" pitchFamily="18" charset="0"/>
            </a:endParaRPr>
          </a:p>
          <a:p>
            <a:pPr algn="just"/>
            <a:r>
              <a:rPr lang="tr-TR" sz="2000" b="1" dirty="0" smtClean="0">
                <a:latin typeface="+mj-lt"/>
                <a:cs typeface="Times New Roman" pitchFamily="18" charset="0"/>
              </a:rPr>
              <a:t>Belgelendirme </a:t>
            </a:r>
            <a:r>
              <a:rPr lang="tr-TR" sz="2000" b="1" dirty="0" smtClean="0">
                <a:latin typeface="+mj-lt"/>
                <a:cs typeface="Times New Roman" pitchFamily="18" charset="0"/>
              </a:rPr>
              <a:t>Kuruluşu </a:t>
            </a:r>
            <a:r>
              <a:rPr lang="tr-TR" sz="2000" dirty="0" smtClean="0">
                <a:latin typeface="+mj-lt"/>
                <a:cs typeface="Times New Roman" pitchFamily="18" charset="0"/>
              </a:rPr>
              <a:t>tarafından sürekli olarak bu süreç takip edilir ve </a:t>
            </a:r>
            <a:r>
              <a:rPr lang="tr-TR" sz="2000" b="1" dirty="0" err="1" smtClean="0">
                <a:latin typeface="+mj-lt"/>
                <a:cs typeface="Times New Roman" pitchFamily="18" charset="0"/>
              </a:rPr>
              <a:t>laboratuvar</a:t>
            </a:r>
            <a:r>
              <a:rPr lang="tr-TR" sz="2000" dirty="0" smtClean="0">
                <a:latin typeface="+mj-lt"/>
                <a:cs typeface="Times New Roman" pitchFamily="18" charset="0"/>
              </a:rPr>
              <a:t> tarafından belgelendirme kuruluşuna gönderilen, bütün test ve değerlendirme sürecini anlatan Değerlendirme Teknik Raporu’nun incelenmesi ve raporlanmasının ardından belgelendirme işlemi gerçekleşir. </a:t>
            </a:r>
          </a:p>
          <a:p>
            <a:pPr eaLnBrk="0" hangingPunct="0">
              <a:lnSpc>
                <a:spcPct val="120000"/>
              </a:lnSpc>
            </a:pPr>
            <a:endParaRPr lang="tr-TR" sz="2000" dirty="0" smtClean="0">
              <a:latin typeface="+mj-lt"/>
              <a:cs typeface="Arial" pitchFamily="34" charset="0"/>
            </a:endParaRPr>
          </a:p>
          <a:p>
            <a:endParaRPr lang="tr-TR" sz="2000" dirty="0">
              <a:latin typeface="+mj-lt"/>
              <a:cs typeface="Arial" pitchFamily="34" charset="0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1740997"/>
            <a:ext cx="2407475" cy="53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Dikdörtgen"/>
          <p:cNvSpPr/>
          <p:nvPr/>
        </p:nvSpPr>
        <p:spPr>
          <a:xfrm>
            <a:off x="3203848" y="98629"/>
            <a:ext cx="58687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8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Ortak Kriterler Belgelendirme Sistemi  OKBS</a:t>
            </a:r>
            <a:endParaRPr lang="tr-TR" sz="2800" dirty="0">
              <a:solidFill>
                <a:srgbClr val="FF0000"/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23850" y="1052736"/>
            <a:ext cx="8569325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 sz="2000" b="1" dirty="0" smtClean="0">
              <a:latin typeface="+mj-lt"/>
              <a:cs typeface="Arial" pitchFamily="34" charset="0"/>
            </a:endParaRPr>
          </a:p>
          <a:p>
            <a:pPr algn="just">
              <a:defRPr/>
            </a:pPr>
            <a:r>
              <a:rPr lang="tr-TR" sz="2000" b="1" dirty="0" smtClean="0">
                <a:latin typeface="+mj-lt"/>
                <a:cs typeface="Times New Roman" pitchFamily="18" charset="0"/>
              </a:rPr>
              <a:t>Belgelendirilen başlıca </a:t>
            </a:r>
            <a:r>
              <a:rPr lang="tr-TR" sz="2000" b="1" dirty="0" smtClean="0">
                <a:latin typeface="+mj-lt"/>
                <a:cs typeface="Times New Roman" pitchFamily="18" charset="0"/>
              </a:rPr>
              <a:t>ürün grupları </a:t>
            </a:r>
          </a:p>
          <a:p>
            <a:pPr algn="just">
              <a:buFont typeface="Wingdings 2" pitchFamily="18" charset="2"/>
              <a:buNone/>
              <a:defRPr/>
            </a:pPr>
            <a:endParaRPr lang="tr-TR" sz="2000" dirty="0" smtClean="0">
              <a:latin typeface="+mj-lt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tr-TR" sz="2000" dirty="0" smtClean="0">
                <a:latin typeface="+mj-lt"/>
                <a:cs typeface="Times New Roman" pitchFamily="18" charset="0"/>
              </a:rPr>
              <a:t>Erişim Kontrol Cihaz ve Sistemleri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tr-TR" sz="2000" dirty="0" smtClean="0">
                <a:latin typeface="+mj-lt"/>
                <a:cs typeface="Times New Roman" pitchFamily="18" charset="0"/>
              </a:rPr>
              <a:t>Sınır Koruma Cihaz ve Sistemleri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tr-TR" sz="2000" dirty="0" smtClean="0">
                <a:latin typeface="+mj-lt"/>
                <a:cs typeface="Times New Roman" pitchFamily="18" charset="0"/>
              </a:rPr>
              <a:t>Veri Tabanları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tr-TR" sz="2000" dirty="0" smtClean="0">
                <a:latin typeface="+mj-lt"/>
                <a:cs typeface="Times New Roman" pitchFamily="18" charset="0"/>
              </a:rPr>
              <a:t>Veri Koruma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tr-TR" sz="2000" dirty="0" smtClean="0">
                <a:latin typeface="+mj-lt"/>
                <a:cs typeface="Times New Roman" pitchFamily="18" charset="0"/>
              </a:rPr>
              <a:t>Tespit Cihaz ve Sistemleri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tr-TR" sz="2000" dirty="0" smtClean="0">
                <a:latin typeface="+mj-lt"/>
                <a:cs typeface="Times New Roman" pitchFamily="18" charset="0"/>
              </a:rPr>
              <a:t>Akıllı Kartlar ( Kredi kartları, ATM kartları, cep telefonlarındaki sim-kartlar, doğalgaz ön ödemeli sayaç kartları, elektrik-su ön ödemeli sayaç kartları, elektronik alışveriş kartları, kimlik kartları, Pay TV kartları, vb</a:t>
            </a:r>
            <a:r>
              <a:rPr lang="tr-TR" sz="2000" dirty="0" smtClean="0">
                <a:latin typeface="+mj-lt"/>
                <a:cs typeface="Times New Roman" pitchFamily="18" charset="0"/>
              </a:rPr>
              <a:t>.) </a:t>
            </a:r>
            <a:endParaRPr lang="tr-TR" sz="2000" dirty="0" smtClean="0">
              <a:latin typeface="+mj-lt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tr-TR" sz="2000" dirty="0" smtClean="0">
                <a:latin typeface="+mj-lt"/>
                <a:cs typeface="Times New Roman" pitchFamily="18" charset="0"/>
              </a:rPr>
              <a:t>Anahtar Yönetimi Cihaz ve Sistemleri 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tr-TR" sz="2000" dirty="0" smtClean="0">
                <a:latin typeface="+mj-lt"/>
                <a:cs typeface="Times New Roman" pitchFamily="18" charset="0"/>
              </a:rPr>
              <a:t>Ağ İletişimi ile İlgili Cihazlar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tr-TR" sz="2000" dirty="0" smtClean="0">
                <a:latin typeface="+mj-lt"/>
                <a:cs typeface="Times New Roman" pitchFamily="18" charset="0"/>
              </a:rPr>
              <a:t>İşletim Sistemleri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tr-TR" sz="2000" dirty="0" smtClean="0">
                <a:latin typeface="+mj-lt"/>
                <a:cs typeface="Times New Roman" pitchFamily="18" charset="0"/>
              </a:rPr>
              <a:t>Diğer cihaz ve güvenlik </a:t>
            </a:r>
            <a:r>
              <a:rPr lang="tr-TR" sz="2000" dirty="0" smtClean="0">
                <a:latin typeface="+mj-lt"/>
                <a:cs typeface="Times New Roman" pitchFamily="18" charset="0"/>
              </a:rPr>
              <a:t>yazılımları</a:t>
            </a:r>
            <a:endParaRPr lang="tr-TR" sz="2000" dirty="0" smtClean="0">
              <a:latin typeface="+mj-lt"/>
              <a:cs typeface="Times New Roman" pitchFamily="18" charset="0"/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3203848" y="98629"/>
            <a:ext cx="58687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8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Ortak Kriterler Belgelendirme Sistemi  OKBS</a:t>
            </a:r>
            <a:endParaRPr lang="tr-TR" sz="2800" dirty="0">
              <a:solidFill>
                <a:srgbClr val="FF0000"/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23850" y="798724"/>
            <a:ext cx="8569325" cy="5583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 sz="2000" dirty="0" smtClean="0">
              <a:cs typeface="Arial" pitchFamily="34" charset="0"/>
            </a:endParaRPr>
          </a:p>
          <a:p>
            <a:pPr algn="ctr" eaLnBrk="0" hangingPunct="0">
              <a:lnSpc>
                <a:spcPct val="120000"/>
              </a:lnSpc>
            </a:pPr>
            <a:endParaRPr lang="tr-TR" sz="2000" b="1" dirty="0" smtClean="0">
              <a:cs typeface="Arial" pitchFamily="34" charset="0"/>
            </a:endParaRPr>
          </a:p>
          <a:p>
            <a:pPr algn="ctr" eaLnBrk="0" hangingPunct="0">
              <a:lnSpc>
                <a:spcPct val="120000"/>
              </a:lnSpc>
            </a:pPr>
            <a:r>
              <a:rPr lang="en-GB" sz="2400" b="1" dirty="0" smtClean="0">
                <a:cs typeface="Arial" pitchFamily="34" charset="0"/>
              </a:rPr>
              <a:t>CCRA </a:t>
            </a:r>
            <a:r>
              <a:rPr lang="tr-TR" sz="2400" b="1" dirty="0" smtClean="0">
                <a:cs typeface="Arial" pitchFamily="34" charset="0"/>
              </a:rPr>
              <a:t>- </a:t>
            </a:r>
            <a:r>
              <a:rPr lang="en-GB" sz="2400" b="1" dirty="0" smtClean="0">
                <a:cs typeface="Arial" pitchFamily="34" charset="0"/>
              </a:rPr>
              <a:t>Common Criteria Recognition </a:t>
            </a:r>
            <a:r>
              <a:rPr lang="en-GB" sz="2400" b="1" dirty="0" smtClean="0">
                <a:cs typeface="Arial" pitchFamily="34" charset="0"/>
              </a:rPr>
              <a:t>Agreement</a:t>
            </a:r>
            <a:endParaRPr lang="tr-TR" sz="2400" b="1" dirty="0" smtClean="0">
              <a:cs typeface="Arial" pitchFamily="34" charset="0"/>
            </a:endParaRPr>
          </a:p>
          <a:p>
            <a:pPr algn="ctr"/>
            <a:r>
              <a:rPr lang="tr-TR" sz="2400" b="1" dirty="0" smtClean="0">
                <a:cs typeface="Arial" pitchFamily="34" charset="0"/>
              </a:rPr>
              <a:t>(Ortak Kriter Belgelendirme Anlaşması</a:t>
            </a:r>
            <a:r>
              <a:rPr lang="tr-TR" sz="2400" b="1" dirty="0" smtClean="0">
                <a:cs typeface="Arial" pitchFamily="34" charset="0"/>
              </a:rPr>
              <a:t>)</a:t>
            </a:r>
            <a:endParaRPr lang="tr-TR" sz="2400" b="1" dirty="0" smtClean="0">
              <a:cs typeface="Arial" pitchFamily="34" charset="0"/>
            </a:endParaRPr>
          </a:p>
          <a:p>
            <a:pPr eaLnBrk="0" hangingPunct="0">
              <a:lnSpc>
                <a:spcPct val="120000"/>
              </a:lnSpc>
            </a:pPr>
            <a:r>
              <a:rPr lang="en-GB" sz="2000" dirty="0" smtClean="0">
                <a:cs typeface="Arial" pitchFamily="34" charset="0"/>
              </a:rPr>
              <a:t>     	</a:t>
            </a:r>
            <a:endParaRPr lang="tr-TR" sz="2000" dirty="0" smtClean="0">
              <a:cs typeface="Arial" pitchFamily="34" charset="0"/>
            </a:endParaRPr>
          </a:p>
          <a:p>
            <a:pPr algn="ctr" eaLnBrk="0" hangingPunct="0">
              <a:lnSpc>
                <a:spcPct val="120000"/>
              </a:lnSpc>
            </a:pPr>
            <a:endParaRPr lang="tr-TR" sz="20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algn="ctr" eaLnBrk="0" hangingPunct="0">
              <a:lnSpc>
                <a:spcPct val="120000"/>
              </a:lnSpc>
            </a:pPr>
            <a:endParaRPr lang="tr-TR" sz="20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algn="ctr" eaLnBrk="0" hangingPunct="0">
              <a:lnSpc>
                <a:spcPct val="120000"/>
              </a:lnSpc>
            </a:pPr>
            <a:endParaRPr lang="tr-TR" sz="20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algn="ctr" eaLnBrk="0" hangingPunct="0">
              <a:lnSpc>
                <a:spcPct val="120000"/>
              </a:lnSpc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Türk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Standardları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Enstitüsü, 10 Ekim 2003 tarihinde CCRA </a:t>
            </a: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lnSpc>
                <a:spcPct val="120000"/>
              </a:lnSpc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Common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Criteria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Recognition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Arrangement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sözleşmesini Türkiye adına “Sertifika Müşterisi Ülke “sıfatıyla imzalamıştır.</a:t>
            </a:r>
            <a:endParaRPr lang="tr-TR" sz="20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algn="ctr" eaLnBrk="0" hangingPunct="0">
              <a:lnSpc>
                <a:spcPct val="120000"/>
              </a:lnSpc>
            </a:pPr>
            <a:endParaRPr lang="tr-TR" sz="2000" dirty="0" smtClean="0">
              <a:cs typeface="Times New Roman" pitchFamily="18" charset="0"/>
            </a:endParaRPr>
          </a:p>
          <a:p>
            <a:pPr algn="ctr" eaLnBrk="0" hangingPunct="0">
              <a:lnSpc>
                <a:spcPct val="120000"/>
              </a:lnSpc>
            </a:pPr>
            <a:endParaRPr lang="tr-TR" sz="2000" dirty="0" smtClean="0">
              <a:cs typeface="Times New Roman" pitchFamily="18" charset="0"/>
            </a:endParaRPr>
          </a:p>
          <a:p>
            <a:pPr eaLnBrk="0" hangingPunct="0">
              <a:lnSpc>
                <a:spcPct val="120000"/>
              </a:lnSpc>
            </a:pPr>
            <a:endParaRPr lang="tr-TR" sz="2000" dirty="0" smtClean="0">
              <a:cs typeface="Arial" pitchFamily="34" charset="0"/>
            </a:endParaRPr>
          </a:p>
          <a:p>
            <a:endParaRPr lang="tr-TR" sz="2000" dirty="0">
              <a:cs typeface="Arial" pitchFamily="34" charset="0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2677101"/>
            <a:ext cx="2407475" cy="53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Dikdörtgen"/>
          <p:cNvSpPr/>
          <p:nvPr/>
        </p:nvSpPr>
        <p:spPr>
          <a:xfrm>
            <a:off x="3203848" y="116632"/>
            <a:ext cx="58687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8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Ortak Kriterler Belgelendirme Sistemi  OKBS</a:t>
            </a:r>
            <a:endParaRPr lang="tr-TR" sz="2800" dirty="0">
              <a:solidFill>
                <a:srgbClr val="FF0000"/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23850" y="1843077"/>
            <a:ext cx="8569325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buFont typeface="+mj-lt"/>
              <a:buAutoNum type="arabicPeriod"/>
              <a:defRPr/>
            </a:pP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CCRA anlaşmasında 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>Sertifika 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>Müşterisi 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>Ülke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statüsünde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olmak,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uluslararası geçerliliği olan Ortak Kriterler sertifikası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düzenleyebilmek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için yeterli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değildir.</a:t>
            </a:r>
          </a:p>
          <a:p>
            <a:pPr algn="just"/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İkinci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adım olan 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>Sertifika 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>Üreticisi Ülke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statüne geçmek için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2006 yılında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çalışmalara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başlanmıştır. </a:t>
            </a:r>
          </a:p>
          <a:p>
            <a:pPr algn="just"/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Ortak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Kriterler Belgelendirme Sistemi (OKBS) Belgelendirme Kuruluşu Türk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Standardları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Enstitüsü Ürün Belgelendirme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Merkezidir.</a:t>
            </a:r>
          </a:p>
          <a:p>
            <a:pPr algn="just"/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3203848" y="116632"/>
            <a:ext cx="58687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8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Ortak Kriterler Belgelendirme Sistemi  OKBS</a:t>
            </a:r>
            <a:endParaRPr lang="tr-TR" sz="2800" dirty="0">
              <a:solidFill>
                <a:srgbClr val="FF0000"/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39552" y="1117188"/>
            <a:ext cx="8137599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120000"/>
              </a:lnSpc>
            </a:pP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TÜBİTAK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Ulusal Elektronik ve Kriptoloji Araştırma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Enstitüsüne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UEKAE)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bağlı Ortak Kriterler Test Merkezi (OKTEM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Laboratuvarı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) Ortak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Kriterler ve Ortak Kriterler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Metodolojisine göre TSE tarafından OKBS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altında faaliyet gösteren 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>Ortak 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>Kriterler Değerlendirme </a:t>
            </a:r>
            <a:r>
              <a:rPr lang="tr-TR" sz="2000" b="1" dirty="0" err="1" smtClean="0">
                <a:latin typeface="Times New Roman" pitchFamily="18" charset="0"/>
                <a:cs typeface="Times New Roman" pitchFamily="18" charset="0"/>
              </a:rPr>
              <a:t>Laboratuvarı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(OKDL)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olarak lisanslanmıştır.  </a:t>
            </a:r>
          </a:p>
          <a:p>
            <a:pPr algn="ctr" eaLnBrk="0" hangingPunct="0">
              <a:lnSpc>
                <a:spcPct val="120000"/>
              </a:lnSpc>
            </a:pP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lnSpc>
                <a:spcPct val="120000"/>
              </a:lnSpc>
            </a:pP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OKTEM test ve değerlendirmeleri, TSE Ortak Kriterler belgelendirme uzmanlarının inceleme ve raporları baz alınarak verilen sertifikalara sahip BT ürünleri; belirlenen tehditler için güvenlik ölçütlerinin yeterli olduğu ve bu ölçütlerin doğru olarak üründe uygulandığı konusunda temel bir garanti sağlamaktadır.</a:t>
            </a:r>
          </a:p>
          <a:p>
            <a:pPr marL="342900" indent="-342900" algn="just">
              <a:defRPr/>
            </a:pP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3203848" y="116632"/>
            <a:ext cx="58687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8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Ortak Kriterler Belgelendirme Sistemi  OKBS</a:t>
            </a:r>
            <a:endParaRPr lang="tr-TR" sz="2800" dirty="0">
              <a:solidFill>
                <a:srgbClr val="FF0000"/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899592" y="1772816"/>
            <a:ext cx="7489527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tr-TR" sz="2000" dirty="0" smtClean="0">
                <a:latin typeface="+mj-lt"/>
              </a:rPr>
              <a:t>OKBS </a:t>
            </a:r>
            <a:r>
              <a:rPr lang="tr-TR" sz="2000" dirty="0" smtClean="0">
                <a:latin typeface="+mj-lt"/>
              </a:rPr>
              <a:t>belgelerinde </a:t>
            </a:r>
            <a:r>
              <a:rPr lang="tr-TR" sz="2000" dirty="0" smtClean="0">
                <a:latin typeface="+mj-lt"/>
              </a:rPr>
              <a:t>kullanılmak üzere </a:t>
            </a:r>
            <a:r>
              <a:rPr lang="tr-TR" sz="2000" dirty="0" smtClean="0">
                <a:latin typeface="+mj-lt"/>
              </a:rPr>
              <a:t>TSE tarafından bir </a:t>
            </a:r>
            <a:r>
              <a:rPr lang="tr-TR" sz="2000" dirty="0" smtClean="0">
                <a:latin typeface="+mj-lt"/>
              </a:rPr>
              <a:t>OKBS logosu hazırlanmış ve Türk Patent Enstitüsü’ne 29/02/2008 tarihinde </a:t>
            </a:r>
            <a:r>
              <a:rPr lang="tr-TR" sz="2000" dirty="0" smtClean="0">
                <a:latin typeface="+mj-lt"/>
              </a:rPr>
              <a:t>yapılan başvuru sonucu Nisan 2008 tarihinde Marka tescili yapılmıştır.</a:t>
            </a:r>
            <a:endParaRPr lang="tr-TR" sz="2000" dirty="0" smtClean="0">
              <a:latin typeface="+mj-lt"/>
              <a:cs typeface="Times New Roman" pitchFamily="18" charset="0"/>
            </a:endParaRPr>
          </a:p>
          <a:p>
            <a:pPr algn="just"/>
            <a:endParaRPr lang="tr-TR" sz="2000" dirty="0" smtClean="0">
              <a:latin typeface="+mj-lt"/>
              <a:cs typeface="Times New Roman" pitchFamily="18" charset="0"/>
            </a:endParaRPr>
          </a:p>
          <a:p>
            <a:pPr algn="just"/>
            <a:endParaRPr lang="tr-TR" sz="2000" dirty="0" smtClean="0">
              <a:latin typeface="+mj-lt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tr-TR" sz="2000" dirty="0" smtClean="0">
              <a:latin typeface="+mj-lt"/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3028956"/>
            <a:ext cx="4608512" cy="2560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Dikdörtgen"/>
          <p:cNvSpPr/>
          <p:nvPr/>
        </p:nvSpPr>
        <p:spPr>
          <a:xfrm>
            <a:off x="3203848" y="116632"/>
            <a:ext cx="58687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8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Ortak Kriterler Belgelendirme Sistemi  OKBS</a:t>
            </a:r>
            <a:endParaRPr lang="tr-TR" sz="2800" dirty="0">
              <a:solidFill>
                <a:srgbClr val="FF0000"/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39552" y="1188035"/>
            <a:ext cx="799256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tr-TR" sz="2000" dirty="0" smtClean="0"/>
          </a:p>
          <a:p>
            <a:endParaRPr lang="tr-TR" sz="2000" dirty="0" smtClean="0"/>
          </a:p>
          <a:p>
            <a:pPr algn="ctr"/>
            <a:r>
              <a:rPr lang="tr-TR" sz="2000" dirty="0" smtClean="0"/>
              <a:t>2-16 </a:t>
            </a:r>
            <a:r>
              <a:rPr lang="tr-TR" sz="2000" dirty="0" smtClean="0"/>
              <a:t>Nisan 2010 tarihinde gerçekleştirilen </a:t>
            </a:r>
            <a:r>
              <a:rPr lang="tr-TR" sz="2000" dirty="0" smtClean="0"/>
              <a:t>Uluslararası </a:t>
            </a:r>
            <a:r>
              <a:rPr lang="tr-TR" sz="2000" dirty="0" smtClean="0"/>
              <a:t>Ortak Kriterler </a:t>
            </a:r>
            <a:r>
              <a:rPr lang="tr-TR" sz="2000" dirty="0" smtClean="0"/>
              <a:t>denetiminden </a:t>
            </a:r>
            <a:r>
              <a:rPr lang="tr-TR" sz="2000" dirty="0" smtClean="0"/>
              <a:t>b</a:t>
            </a:r>
            <a:r>
              <a:rPr lang="tr-TR" sz="2000" dirty="0" smtClean="0"/>
              <a:t>aşarı ile </a:t>
            </a:r>
            <a:r>
              <a:rPr lang="tr-TR" sz="2000" dirty="0" smtClean="0"/>
              <a:t>geçmiş ve </a:t>
            </a:r>
            <a:r>
              <a:rPr lang="tr-TR" sz="2000" b="1" dirty="0" smtClean="0"/>
              <a:t>“Sertifika Üreten Ülke-</a:t>
            </a:r>
            <a:r>
              <a:rPr lang="tr-TR" sz="2000" b="1" dirty="0" err="1" smtClean="0"/>
              <a:t>Authorizing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Country</a:t>
            </a:r>
            <a:r>
              <a:rPr lang="tr-TR" sz="2000" b="1" dirty="0" smtClean="0"/>
              <a:t>” </a:t>
            </a:r>
            <a:r>
              <a:rPr lang="tr-TR" sz="2000" dirty="0" err="1" smtClean="0"/>
              <a:t>ünvanını</a:t>
            </a:r>
            <a:r>
              <a:rPr lang="tr-TR" sz="2000" dirty="0" smtClean="0"/>
              <a:t> almaya hak kazanmıştır</a:t>
            </a:r>
            <a:r>
              <a:rPr lang="tr-TR" sz="2000" dirty="0" smtClean="0"/>
              <a:t>.</a:t>
            </a:r>
          </a:p>
          <a:p>
            <a:pPr algn="ctr"/>
            <a:endParaRPr lang="tr-TR" sz="2000" dirty="0" smtClean="0">
              <a:solidFill>
                <a:srgbClr val="511ED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tr-TR" sz="2000" dirty="0" smtClean="0">
              <a:solidFill>
                <a:srgbClr val="511ED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tr-TR" sz="2000" dirty="0" smtClean="0"/>
              <a:t>Sertifika Üretici Ülke statüsünün resmi olarak ilanının </a:t>
            </a:r>
            <a:r>
              <a:rPr lang="tr-TR" sz="2000" b="1" dirty="0" smtClean="0"/>
              <a:t>Eylül </a:t>
            </a:r>
            <a:r>
              <a:rPr lang="tr-TR" sz="2000" b="1" dirty="0" smtClean="0"/>
              <a:t>2010`da </a:t>
            </a:r>
            <a:r>
              <a:rPr lang="tr-TR" sz="2000" dirty="0" smtClean="0"/>
              <a:t>Antalya`da </a:t>
            </a:r>
            <a:r>
              <a:rPr lang="tr-TR" sz="2000" b="1" dirty="0" smtClean="0"/>
              <a:t>TSE</a:t>
            </a:r>
            <a:r>
              <a:rPr lang="tr-TR" sz="2000" dirty="0" smtClean="0"/>
              <a:t> organizasyonuyla yapılacak </a:t>
            </a:r>
            <a:r>
              <a:rPr lang="tr-TR" sz="2000" dirty="0" smtClean="0"/>
              <a:t>olan </a:t>
            </a:r>
            <a:endParaRPr lang="tr-TR" sz="2000" dirty="0" smtClean="0"/>
          </a:p>
          <a:p>
            <a:pPr algn="ctr"/>
            <a:endParaRPr lang="tr-TR" sz="2000" b="1" dirty="0" smtClean="0"/>
          </a:p>
          <a:p>
            <a:pPr algn="ctr"/>
            <a:r>
              <a:rPr lang="tr-TR" sz="2000" b="1" dirty="0" smtClean="0"/>
              <a:t>11</a:t>
            </a:r>
            <a:r>
              <a:rPr lang="tr-TR" sz="2000" b="1" dirty="0" smtClean="0"/>
              <a:t>. Uluslararası Ortak Kriterler Yönetim Kurulu Toplantısı </a:t>
            </a:r>
            <a:endParaRPr lang="tr-TR" sz="2000" b="1" dirty="0" smtClean="0"/>
          </a:p>
          <a:p>
            <a:pPr algn="ctr"/>
            <a:r>
              <a:rPr lang="tr-TR" sz="2000" b="1" dirty="0" smtClean="0"/>
              <a:t>ve </a:t>
            </a:r>
            <a:r>
              <a:rPr lang="tr-TR" sz="2000" b="1" dirty="0" smtClean="0"/>
              <a:t>Ortak Kriterler </a:t>
            </a:r>
            <a:r>
              <a:rPr lang="tr-TR" sz="2000" b="1" dirty="0" smtClean="0"/>
              <a:t>Konferansı </a:t>
            </a:r>
          </a:p>
          <a:p>
            <a:pPr algn="ctr"/>
            <a:endParaRPr lang="tr-TR" sz="2000" b="1" dirty="0" smtClean="0"/>
          </a:p>
          <a:p>
            <a:pPr algn="ctr"/>
            <a:r>
              <a:rPr lang="tr-TR" sz="2000" dirty="0" smtClean="0"/>
              <a:t>sırasında duyurulması planlanmıştır.</a:t>
            </a:r>
            <a:endParaRPr lang="tr-TR" sz="2000" dirty="0" smtClean="0">
              <a:solidFill>
                <a:srgbClr val="511ED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3203848" y="116632"/>
            <a:ext cx="58687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8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Ortak Kriterler Belgelendirme Sistemi  OKBS</a:t>
            </a:r>
            <a:endParaRPr lang="tr-TR" sz="2800" dirty="0">
              <a:solidFill>
                <a:srgbClr val="FF0000"/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23850" y="1369565"/>
            <a:ext cx="8569325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buFont typeface="+mj-lt"/>
              <a:buAutoNum type="arabicPeriod"/>
              <a:defRPr/>
            </a:pP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tr-TR" sz="2400" b="1" u="sng" dirty="0" smtClean="0"/>
              <a:t>11.Ortak </a:t>
            </a:r>
            <a:r>
              <a:rPr lang="tr-TR" sz="2400" b="1" u="sng" dirty="0" smtClean="0"/>
              <a:t>Kriterler Konferansı </a:t>
            </a:r>
            <a:endParaRPr lang="tr-TR" sz="2400" b="1" u="sng" dirty="0" smtClean="0"/>
          </a:p>
          <a:p>
            <a:pPr algn="ctr"/>
            <a:endParaRPr lang="tr-TR" sz="2000" b="1" dirty="0" smtClean="0"/>
          </a:p>
          <a:p>
            <a:pPr algn="ctr"/>
            <a:endParaRPr lang="tr-TR" sz="2000" b="1" dirty="0" smtClean="0"/>
          </a:p>
          <a:p>
            <a:pPr algn="ctr"/>
            <a:r>
              <a:rPr lang="tr-TR" sz="2000" b="1" dirty="0" smtClean="0"/>
              <a:t>11th </a:t>
            </a:r>
            <a:r>
              <a:rPr lang="tr-TR" sz="2000" b="1" dirty="0" err="1" smtClean="0"/>
              <a:t>International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Common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Criteria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Conference</a:t>
            </a:r>
            <a:endParaRPr lang="tr-TR" sz="2000" b="1" dirty="0" smtClean="0"/>
          </a:p>
          <a:p>
            <a:pPr algn="ctr"/>
            <a:r>
              <a:rPr lang="tr-TR" sz="2000" b="1" dirty="0" smtClean="0"/>
              <a:t/>
            </a:r>
            <a:br>
              <a:rPr lang="tr-TR" sz="2000" b="1" dirty="0" smtClean="0"/>
            </a:br>
            <a:r>
              <a:rPr lang="tr-TR" sz="2000" b="1" dirty="0" smtClean="0"/>
              <a:t>21-23 </a:t>
            </a:r>
            <a:r>
              <a:rPr lang="tr-TR" sz="2000" b="1" dirty="0" err="1" smtClean="0"/>
              <a:t>September</a:t>
            </a:r>
            <a:r>
              <a:rPr lang="tr-TR" sz="2000" b="1" dirty="0" smtClean="0"/>
              <a:t> </a:t>
            </a:r>
            <a:r>
              <a:rPr lang="tr-TR" sz="2000" b="1" dirty="0" smtClean="0"/>
              <a:t>2010</a:t>
            </a:r>
          </a:p>
          <a:p>
            <a:pPr algn="ctr"/>
            <a:r>
              <a:rPr lang="tr-TR" sz="2000" b="1" dirty="0" smtClean="0"/>
              <a:t/>
            </a:r>
            <a:br>
              <a:rPr lang="tr-TR" sz="2000" b="1" dirty="0" smtClean="0"/>
            </a:br>
            <a:r>
              <a:rPr lang="tr-TR" sz="2000" b="1" dirty="0" smtClean="0"/>
              <a:t>Antalya, </a:t>
            </a:r>
            <a:r>
              <a:rPr lang="tr-TR" sz="2000" b="1" dirty="0" err="1" smtClean="0"/>
              <a:t>Turkey</a:t>
            </a:r>
            <a:endParaRPr lang="tr-TR" sz="2000" b="1" dirty="0" smtClean="0"/>
          </a:p>
          <a:p>
            <a:pPr algn="ctr"/>
            <a:endParaRPr lang="tr-TR" sz="2000" b="1" dirty="0" smtClean="0"/>
          </a:p>
          <a:p>
            <a:pPr algn="ctr"/>
            <a:r>
              <a:rPr lang="tr-TR" sz="2000" b="1" dirty="0" smtClean="0"/>
              <a:t>  </a:t>
            </a:r>
            <a:endParaRPr lang="tr-TR" sz="2000" b="1" dirty="0" smtClean="0"/>
          </a:p>
          <a:p>
            <a:pPr algn="ctr"/>
            <a:r>
              <a:rPr lang="tr-TR" sz="2800" b="1" dirty="0" smtClean="0"/>
              <a:t>http://www.11iccc.</a:t>
            </a:r>
            <a:r>
              <a:rPr lang="tr-TR" sz="2800" b="1" dirty="0" err="1" smtClean="0"/>
              <a:t>org.tr</a:t>
            </a:r>
            <a:r>
              <a:rPr lang="tr-TR" sz="2800" b="1" dirty="0" smtClean="0"/>
              <a:t>/</a:t>
            </a:r>
          </a:p>
          <a:p>
            <a:pPr algn="ctr">
              <a:buFont typeface="Arial" pitchFamily="34" charset="0"/>
              <a:buChar char="•"/>
            </a:pPr>
            <a:endParaRPr lang="tr-TR" sz="2000" dirty="0" smtClean="0"/>
          </a:p>
        </p:txBody>
      </p:sp>
      <p:sp>
        <p:nvSpPr>
          <p:cNvPr id="7" name="6 Dikdörtgen"/>
          <p:cNvSpPr/>
          <p:nvPr/>
        </p:nvSpPr>
        <p:spPr>
          <a:xfrm>
            <a:off x="3203848" y="116632"/>
            <a:ext cx="58687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8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Ortak Kriterler Belgelendirme Sistemi  OKBS</a:t>
            </a:r>
            <a:endParaRPr lang="tr-TR" sz="2800" dirty="0">
              <a:solidFill>
                <a:srgbClr val="FF0000"/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83568" y="1279788"/>
            <a:ext cx="7633543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>
              <a:buFont typeface="+mj-lt"/>
              <a:buAutoNum type="arabicPeriod"/>
              <a:defRPr/>
            </a:pPr>
            <a:endParaRPr lang="tr-TR" sz="2000" dirty="0" smtClean="0">
              <a:latin typeface="+mj-lt"/>
              <a:cs typeface="Times New Roman" pitchFamily="18" charset="0"/>
            </a:endParaRPr>
          </a:p>
          <a:p>
            <a:pPr lvl="1" algn="ctr"/>
            <a:r>
              <a:rPr lang="tr-TR" sz="2000" b="1" dirty="0" smtClean="0">
                <a:latin typeface="+mj-lt"/>
              </a:rPr>
              <a:t>OKBS altında bugüne kadar;</a:t>
            </a:r>
          </a:p>
          <a:p>
            <a:pPr lvl="1" algn="ctr"/>
            <a:endParaRPr lang="tr-TR" sz="2000" b="1" dirty="0" smtClean="0">
              <a:latin typeface="+mj-lt"/>
            </a:endParaRPr>
          </a:p>
          <a:p>
            <a:pPr lvl="1" algn="ctr"/>
            <a:endParaRPr lang="tr-TR" sz="2000" b="1" dirty="0" smtClean="0">
              <a:latin typeface="+mj-lt"/>
            </a:endParaRPr>
          </a:p>
          <a:p>
            <a:pPr lvl="1" algn="ctr"/>
            <a:endParaRPr lang="tr-TR" sz="2000" b="1" dirty="0" smtClean="0">
              <a:latin typeface="+mj-lt"/>
            </a:endParaRPr>
          </a:p>
          <a:p>
            <a:pPr lvl="1" algn="ctr"/>
            <a:endParaRPr lang="tr-TR" sz="2000" b="1" dirty="0" smtClean="0">
              <a:latin typeface="+mj-lt"/>
            </a:endParaRPr>
          </a:p>
          <a:p>
            <a:pPr lvl="1" algn="ctr"/>
            <a:endParaRPr lang="tr-TR" sz="2000" b="1" dirty="0" smtClean="0">
              <a:latin typeface="+mj-lt"/>
            </a:endParaRPr>
          </a:p>
          <a:p>
            <a:pPr lvl="1" algn="ctr"/>
            <a:r>
              <a:rPr lang="tr-TR" sz="2000" b="1" dirty="0" smtClean="0">
                <a:latin typeface="+mj-lt"/>
              </a:rPr>
              <a:t>4 ürünün</a:t>
            </a:r>
            <a:r>
              <a:rPr lang="tr-TR" sz="2000" dirty="0" smtClean="0">
                <a:latin typeface="+mj-lt"/>
              </a:rPr>
              <a:t> </a:t>
            </a:r>
            <a:r>
              <a:rPr lang="tr-TR" sz="2000" dirty="0" smtClean="0">
                <a:latin typeface="+mj-lt"/>
              </a:rPr>
              <a:t>değerlendirilmesi tamamlanmış ve </a:t>
            </a:r>
            <a:endParaRPr lang="tr-TR" sz="2000" dirty="0" smtClean="0">
              <a:latin typeface="+mj-lt"/>
            </a:endParaRPr>
          </a:p>
          <a:p>
            <a:pPr lvl="1" algn="ctr"/>
            <a:r>
              <a:rPr lang="tr-TR" sz="2000" b="1" dirty="0" smtClean="0">
                <a:latin typeface="+mj-lt"/>
              </a:rPr>
              <a:t>Ortak Kriterler</a:t>
            </a:r>
            <a:r>
              <a:rPr lang="tr-TR" sz="2000" dirty="0" smtClean="0">
                <a:latin typeface="+mj-lt"/>
              </a:rPr>
              <a:t> </a:t>
            </a:r>
            <a:r>
              <a:rPr lang="tr-TR" sz="2000" dirty="0" smtClean="0">
                <a:latin typeface="+mj-lt"/>
              </a:rPr>
              <a:t>belgesi verilmiştir. </a:t>
            </a:r>
          </a:p>
          <a:p>
            <a:pPr lvl="1" algn="ctr"/>
            <a:endParaRPr lang="tr-TR" sz="2000" b="1" dirty="0" smtClean="0">
              <a:latin typeface="+mj-lt"/>
            </a:endParaRPr>
          </a:p>
          <a:p>
            <a:pPr lvl="1" algn="ctr"/>
            <a:r>
              <a:rPr lang="tr-TR" sz="2000" b="1" dirty="0" smtClean="0">
                <a:latin typeface="+mj-lt"/>
              </a:rPr>
              <a:t>4 ürünün</a:t>
            </a:r>
            <a:r>
              <a:rPr lang="tr-TR" sz="2000" dirty="0" smtClean="0">
                <a:latin typeface="+mj-lt"/>
              </a:rPr>
              <a:t> değerlendirme süreci devam etmektedir.</a:t>
            </a:r>
          </a:p>
          <a:p>
            <a:pPr lvl="1" algn="ctr"/>
            <a:r>
              <a:rPr lang="tr-TR" sz="2000" dirty="0" smtClean="0">
                <a:latin typeface="+mj-lt"/>
              </a:rPr>
              <a:t> </a:t>
            </a:r>
            <a:endParaRPr lang="tr-TR" sz="2000" dirty="0" smtClean="0">
              <a:latin typeface="+mj-lt"/>
            </a:endParaRPr>
          </a:p>
          <a:p>
            <a:pPr lvl="1" algn="ctr"/>
            <a:r>
              <a:rPr lang="tr-TR" sz="2000" b="1" dirty="0" smtClean="0">
                <a:latin typeface="+mj-lt"/>
              </a:rPr>
              <a:t>2 ürün</a:t>
            </a:r>
            <a:r>
              <a:rPr lang="tr-TR" sz="2000" dirty="0" smtClean="0">
                <a:latin typeface="+mj-lt"/>
              </a:rPr>
              <a:t> başvuru sürecindedir</a:t>
            </a:r>
            <a:r>
              <a:rPr lang="tr-TR" sz="2000" dirty="0" smtClean="0">
                <a:latin typeface="+mj-lt"/>
              </a:rPr>
              <a:t>.</a:t>
            </a:r>
          </a:p>
          <a:p>
            <a:pPr algn="ctr">
              <a:buFont typeface="Arial" pitchFamily="34" charset="0"/>
              <a:buChar char="•"/>
            </a:pPr>
            <a:endParaRPr lang="tr-TR" sz="2000" dirty="0" smtClean="0">
              <a:latin typeface="+mj-lt"/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3203848" y="116632"/>
            <a:ext cx="58687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8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Ortak Kriterler Belgelendirme Sistemi  OKBS</a:t>
            </a:r>
            <a:endParaRPr lang="tr-TR" sz="2800" dirty="0">
              <a:solidFill>
                <a:srgbClr val="FF0000"/>
              </a:solidFill>
              <a:latin typeface="+mj-lt"/>
              <a:cs typeface="Arial" pitchFamily="34" charset="0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22306" y="2060848"/>
            <a:ext cx="207383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TS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9851" y="3168325"/>
            <a:ext cx="1922281" cy="1117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9" name="38 Grup"/>
          <p:cNvGrpSpPr/>
          <p:nvPr/>
        </p:nvGrpSpPr>
        <p:grpSpPr>
          <a:xfrm>
            <a:off x="2500298" y="2071678"/>
            <a:ext cx="1928826" cy="1000132"/>
            <a:chOff x="2500298" y="2071678"/>
            <a:chExt cx="1928826" cy="1000132"/>
          </a:xfrm>
        </p:grpSpPr>
        <p:sp>
          <p:nvSpPr>
            <p:cNvPr id="21" name="20 Elmas"/>
            <p:cNvSpPr/>
            <p:nvPr/>
          </p:nvSpPr>
          <p:spPr>
            <a:xfrm>
              <a:off x="2500298" y="2071678"/>
              <a:ext cx="1857388" cy="1000132"/>
            </a:xfrm>
            <a:prstGeom prst="diamond">
              <a:avLst/>
            </a:prstGeom>
            <a:noFill/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 prstMaterial="dk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endParaRPr lang="tr-TR" dirty="0">
                <a:solidFill>
                  <a:schemeClr val="tx1"/>
                </a:solidFill>
              </a:endParaRPr>
            </a:p>
          </p:txBody>
        </p:sp>
        <p:sp>
          <p:nvSpPr>
            <p:cNvPr id="22" name="21 Metin kutusu"/>
            <p:cNvSpPr txBox="1"/>
            <p:nvPr/>
          </p:nvSpPr>
          <p:spPr>
            <a:xfrm>
              <a:off x="2500298" y="2143116"/>
              <a:ext cx="192882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dirty="0" smtClean="0">
                  <a:cs typeface="Arial" pitchFamily="34" charset="0"/>
                </a:rPr>
                <a:t>Ürün</a:t>
              </a:r>
            </a:p>
            <a:p>
              <a:pPr algn="ctr"/>
              <a:r>
                <a:rPr lang="tr-TR" dirty="0" smtClean="0">
                  <a:cs typeface="Arial" pitchFamily="34" charset="0"/>
                </a:rPr>
                <a:t>Belgelendirme</a:t>
              </a:r>
            </a:p>
          </p:txBody>
        </p:sp>
      </p:grpSp>
      <p:grpSp>
        <p:nvGrpSpPr>
          <p:cNvPr id="45" name="44 Grup"/>
          <p:cNvGrpSpPr/>
          <p:nvPr/>
        </p:nvGrpSpPr>
        <p:grpSpPr>
          <a:xfrm>
            <a:off x="1500166" y="2643182"/>
            <a:ext cx="1857388" cy="1000132"/>
            <a:chOff x="1500166" y="2643182"/>
            <a:chExt cx="1857388" cy="1000132"/>
          </a:xfrm>
        </p:grpSpPr>
        <p:sp>
          <p:nvSpPr>
            <p:cNvPr id="28" name="27 Elmas"/>
            <p:cNvSpPr/>
            <p:nvPr/>
          </p:nvSpPr>
          <p:spPr>
            <a:xfrm>
              <a:off x="1500166" y="2643182"/>
              <a:ext cx="1857388" cy="1000132"/>
            </a:xfrm>
            <a:prstGeom prst="diamond">
              <a:avLst/>
            </a:prstGeom>
            <a:noFill/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 prstMaterial="dk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endParaRPr lang="tr-TR" dirty="0">
                <a:solidFill>
                  <a:schemeClr val="tx1"/>
                </a:solidFill>
              </a:endParaRPr>
            </a:p>
          </p:txBody>
        </p:sp>
        <p:sp>
          <p:nvSpPr>
            <p:cNvPr id="29" name="28 Metin kutusu"/>
            <p:cNvSpPr txBox="1"/>
            <p:nvPr/>
          </p:nvSpPr>
          <p:spPr>
            <a:xfrm>
              <a:off x="1643042" y="2714620"/>
              <a:ext cx="15716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dirty="0" smtClean="0">
                  <a:cs typeface="Arial" pitchFamily="34" charset="0"/>
                </a:rPr>
                <a:t>Hizmet Belgelendirme</a:t>
              </a:r>
            </a:p>
          </p:txBody>
        </p:sp>
      </p:grpSp>
      <p:grpSp>
        <p:nvGrpSpPr>
          <p:cNvPr id="47" name="46 Grup"/>
          <p:cNvGrpSpPr/>
          <p:nvPr/>
        </p:nvGrpSpPr>
        <p:grpSpPr>
          <a:xfrm>
            <a:off x="4857752" y="2071678"/>
            <a:ext cx="1928826" cy="1000132"/>
            <a:chOff x="4857752" y="2071678"/>
            <a:chExt cx="1928826" cy="1000132"/>
          </a:xfrm>
        </p:grpSpPr>
        <p:sp>
          <p:nvSpPr>
            <p:cNvPr id="30" name="29 Elmas"/>
            <p:cNvSpPr/>
            <p:nvPr/>
          </p:nvSpPr>
          <p:spPr>
            <a:xfrm>
              <a:off x="4929190" y="2071678"/>
              <a:ext cx="1857388" cy="1000132"/>
            </a:xfrm>
            <a:prstGeom prst="diamond">
              <a:avLst/>
            </a:prstGeom>
            <a:noFill/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 prstMaterial="dk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endParaRPr lang="tr-TR" dirty="0">
                <a:solidFill>
                  <a:schemeClr val="tx1"/>
                </a:solidFill>
              </a:endParaRPr>
            </a:p>
          </p:txBody>
        </p:sp>
        <p:sp>
          <p:nvSpPr>
            <p:cNvPr id="31" name="30 Metin kutusu"/>
            <p:cNvSpPr txBox="1"/>
            <p:nvPr/>
          </p:nvSpPr>
          <p:spPr>
            <a:xfrm>
              <a:off x="4857752" y="2357430"/>
              <a:ext cx="19288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dirty="0" smtClean="0">
                  <a:cs typeface="Arial" pitchFamily="34" charset="0"/>
                </a:rPr>
                <a:t>Deney</a:t>
              </a:r>
            </a:p>
          </p:txBody>
        </p:sp>
      </p:grpSp>
      <p:grpSp>
        <p:nvGrpSpPr>
          <p:cNvPr id="51" name="50 Grup"/>
          <p:cNvGrpSpPr/>
          <p:nvPr/>
        </p:nvGrpSpPr>
        <p:grpSpPr>
          <a:xfrm>
            <a:off x="4786314" y="4357694"/>
            <a:ext cx="1857388" cy="1000132"/>
            <a:chOff x="4786314" y="4357694"/>
            <a:chExt cx="1857388" cy="1000132"/>
          </a:xfrm>
        </p:grpSpPr>
        <p:sp>
          <p:nvSpPr>
            <p:cNvPr id="34" name="33 Elmas"/>
            <p:cNvSpPr/>
            <p:nvPr/>
          </p:nvSpPr>
          <p:spPr>
            <a:xfrm>
              <a:off x="4786314" y="4357694"/>
              <a:ext cx="1857388" cy="1000132"/>
            </a:xfrm>
            <a:prstGeom prst="diamond">
              <a:avLst/>
            </a:prstGeom>
            <a:noFill/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 prstMaterial="dk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endParaRPr lang="tr-TR" dirty="0">
                <a:solidFill>
                  <a:schemeClr val="tx1"/>
                </a:solidFill>
              </a:endParaRPr>
            </a:p>
          </p:txBody>
        </p:sp>
        <p:sp>
          <p:nvSpPr>
            <p:cNvPr id="35" name="34 Metin kutusu"/>
            <p:cNvSpPr txBox="1"/>
            <p:nvPr/>
          </p:nvSpPr>
          <p:spPr>
            <a:xfrm>
              <a:off x="4929190" y="4643446"/>
              <a:ext cx="15716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dirty="0" smtClean="0">
                  <a:cs typeface="Arial" pitchFamily="34" charset="0"/>
                </a:rPr>
                <a:t>Muayene</a:t>
              </a:r>
            </a:p>
          </p:txBody>
        </p:sp>
      </p:grpSp>
      <p:grpSp>
        <p:nvGrpSpPr>
          <p:cNvPr id="48" name="47 Grup"/>
          <p:cNvGrpSpPr/>
          <p:nvPr/>
        </p:nvGrpSpPr>
        <p:grpSpPr>
          <a:xfrm>
            <a:off x="5929322" y="2643182"/>
            <a:ext cx="1857388" cy="1000132"/>
            <a:chOff x="5929322" y="2643182"/>
            <a:chExt cx="1857388" cy="1000132"/>
          </a:xfrm>
        </p:grpSpPr>
        <p:sp>
          <p:nvSpPr>
            <p:cNvPr id="36" name="35 Elmas"/>
            <p:cNvSpPr/>
            <p:nvPr/>
          </p:nvSpPr>
          <p:spPr>
            <a:xfrm>
              <a:off x="5929322" y="2643182"/>
              <a:ext cx="1857388" cy="1000132"/>
            </a:xfrm>
            <a:prstGeom prst="diamond">
              <a:avLst/>
            </a:prstGeom>
            <a:noFill/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 prstMaterial="dk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endParaRPr lang="tr-TR" dirty="0">
                <a:solidFill>
                  <a:schemeClr val="tx1"/>
                </a:solidFill>
              </a:endParaRPr>
            </a:p>
          </p:txBody>
        </p:sp>
        <p:sp>
          <p:nvSpPr>
            <p:cNvPr id="37" name="36 Metin kutusu"/>
            <p:cNvSpPr txBox="1"/>
            <p:nvPr/>
          </p:nvSpPr>
          <p:spPr>
            <a:xfrm>
              <a:off x="6215074" y="2928934"/>
              <a:ext cx="13573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dirty="0" smtClean="0">
                  <a:cs typeface="Arial" pitchFamily="34" charset="0"/>
                </a:rPr>
                <a:t>Kalibrasyon</a:t>
              </a:r>
            </a:p>
          </p:txBody>
        </p:sp>
      </p:grpSp>
      <p:grpSp>
        <p:nvGrpSpPr>
          <p:cNvPr id="52" name="51 Grup"/>
          <p:cNvGrpSpPr/>
          <p:nvPr/>
        </p:nvGrpSpPr>
        <p:grpSpPr>
          <a:xfrm>
            <a:off x="3643306" y="4929198"/>
            <a:ext cx="1857388" cy="1000132"/>
            <a:chOff x="3643306" y="4929198"/>
            <a:chExt cx="1857388" cy="1000132"/>
          </a:xfrm>
        </p:grpSpPr>
        <p:sp>
          <p:nvSpPr>
            <p:cNvPr id="33" name="32 Metin kutusu"/>
            <p:cNvSpPr txBox="1"/>
            <p:nvPr/>
          </p:nvSpPr>
          <p:spPr>
            <a:xfrm>
              <a:off x="3929058" y="5214950"/>
              <a:ext cx="13573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dirty="0" smtClean="0">
                  <a:cs typeface="Arial" pitchFamily="34" charset="0"/>
                </a:rPr>
                <a:t>Eğitim</a:t>
              </a:r>
            </a:p>
          </p:txBody>
        </p:sp>
        <p:sp>
          <p:nvSpPr>
            <p:cNvPr id="38" name="37 Elmas"/>
            <p:cNvSpPr/>
            <p:nvPr/>
          </p:nvSpPr>
          <p:spPr>
            <a:xfrm>
              <a:off x="3643306" y="4929198"/>
              <a:ext cx="1857388" cy="1000132"/>
            </a:xfrm>
            <a:prstGeom prst="diamond">
              <a:avLst/>
            </a:prstGeom>
            <a:noFill/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 prstMaterial="dk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endParaRPr lang="tr-TR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3" name="52 Grup"/>
          <p:cNvGrpSpPr/>
          <p:nvPr/>
        </p:nvGrpSpPr>
        <p:grpSpPr>
          <a:xfrm>
            <a:off x="2571736" y="4357694"/>
            <a:ext cx="1857388" cy="1000132"/>
            <a:chOff x="2571736" y="4357694"/>
            <a:chExt cx="1857388" cy="1000132"/>
          </a:xfrm>
        </p:grpSpPr>
        <p:sp>
          <p:nvSpPr>
            <p:cNvPr id="26" name="25 Elmas"/>
            <p:cNvSpPr/>
            <p:nvPr/>
          </p:nvSpPr>
          <p:spPr>
            <a:xfrm>
              <a:off x="2571736" y="4357694"/>
              <a:ext cx="1857388" cy="1000132"/>
            </a:xfrm>
            <a:prstGeom prst="diamond">
              <a:avLst/>
            </a:prstGeom>
            <a:noFill/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 prstMaterial="dk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endParaRPr lang="tr-TR" dirty="0">
                <a:solidFill>
                  <a:schemeClr val="tx1"/>
                </a:solidFill>
              </a:endParaRPr>
            </a:p>
          </p:txBody>
        </p:sp>
        <p:sp>
          <p:nvSpPr>
            <p:cNvPr id="27" name="26 Metin kutusu"/>
            <p:cNvSpPr txBox="1"/>
            <p:nvPr/>
          </p:nvSpPr>
          <p:spPr>
            <a:xfrm>
              <a:off x="2714612" y="4429132"/>
              <a:ext cx="15716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dirty="0" smtClean="0">
                  <a:cs typeface="Arial" pitchFamily="34" charset="0"/>
                </a:rPr>
                <a:t>Personel</a:t>
              </a:r>
            </a:p>
            <a:p>
              <a:pPr algn="ctr"/>
              <a:r>
                <a:rPr lang="tr-TR" dirty="0" smtClean="0">
                  <a:cs typeface="Arial" pitchFamily="34" charset="0"/>
                </a:rPr>
                <a:t>Belgelendirme</a:t>
              </a:r>
            </a:p>
          </p:txBody>
        </p:sp>
      </p:grpSp>
      <p:grpSp>
        <p:nvGrpSpPr>
          <p:cNvPr id="54" name="53 Grup"/>
          <p:cNvGrpSpPr/>
          <p:nvPr/>
        </p:nvGrpSpPr>
        <p:grpSpPr>
          <a:xfrm>
            <a:off x="1500166" y="3786190"/>
            <a:ext cx="1857388" cy="1000132"/>
            <a:chOff x="1500166" y="3786190"/>
            <a:chExt cx="1857388" cy="1000132"/>
          </a:xfrm>
        </p:grpSpPr>
        <p:sp>
          <p:nvSpPr>
            <p:cNvPr id="24" name="23 Elmas"/>
            <p:cNvSpPr/>
            <p:nvPr/>
          </p:nvSpPr>
          <p:spPr>
            <a:xfrm>
              <a:off x="1500166" y="3786190"/>
              <a:ext cx="1857388" cy="1000132"/>
            </a:xfrm>
            <a:prstGeom prst="diamond">
              <a:avLst/>
            </a:prstGeom>
            <a:noFill/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 prstMaterial="dk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endParaRPr lang="tr-TR" dirty="0">
                <a:solidFill>
                  <a:schemeClr val="tx1"/>
                </a:solidFill>
              </a:endParaRPr>
            </a:p>
          </p:txBody>
        </p:sp>
        <p:sp>
          <p:nvSpPr>
            <p:cNvPr id="25" name="24 Metin kutusu"/>
            <p:cNvSpPr txBox="1"/>
            <p:nvPr/>
          </p:nvSpPr>
          <p:spPr>
            <a:xfrm>
              <a:off x="1571604" y="3857628"/>
              <a:ext cx="164307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dirty="0" smtClean="0">
                  <a:cs typeface="Arial" pitchFamily="34" charset="0"/>
                </a:rPr>
                <a:t>Sistem</a:t>
              </a:r>
            </a:p>
            <a:p>
              <a:pPr algn="ctr"/>
              <a:r>
                <a:rPr lang="tr-TR" dirty="0" smtClean="0">
                  <a:cs typeface="Arial" pitchFamily="34" charset="0"/>
                </a:rPr>
                <a:t>Belgelendirme</a:t>
              </a:r>
            </a:p>
          </p:txBody>
        </p:sp>
      </p:grpSp>
      <p:grpSp>
        <p:nvGrpSpPr>
          <p:cNvPr id="50" name="49 Grup"/>
          <p:cNvGrpSpPr/>
          <p:nvPr/>
        </p:nvGrpSpPr>
        <p:grpSpPr>
          <a:xfrm>
            <a:off x="5857884" y="3786190"/>
            <a:ext cx="1857388" cy="1000132"/>
            <a:chOff x="5857884" y="3786190"/>
            <a:chExt cx="1857388" cy="1000132"/>
          </a:xfrm>
        </p:grpSpPr>
        <p:sp>
          <p:nvSpPr>
            <p:cNvPr id="32" name="31 Elmas"/>
            <p:cNvSpPr/>
            <p:nvPr/>
          </p:nvSpPr>
          <p:spPr>
            <a:xfrm>
              <a:off x="5857884" y="3786190"/>
              <a:ext cx="1857388" cy="1000132"/>
            </a:xfrm>
            <a:prstGeom prst="diamond">
              <a:avLst/>
            </a:prstGeom>
            <a:noFill/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 prstMaterial="dk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endParaRPr lang="tr-TR" dirty="0">
                <a:solidFill>
                  <a:schemeClr val="tx1"/>
                </a:solidFill>
              </a:endParaRPr>
            </a:p>
          </p:txBody>
        </p:sp>
        <p:sp>
          <p:nvSpPr>
            <p:cNvPr id="42" name="41 Metin kutusu"/>
            <p:cNvSpPr txBox="1"/>
            <p:nvPr/>
          </p:nvSpPr>
          <p:spPr>
            <a:xfrm>
              <a:off x="6000760" y="4071942"/>
              <a:ext cx="15716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dirty="0" smtClean="0">
                  <a:cs typeface="Arial" pitchFamily="34" charset="0"/>
                </a:rPr>
                <a:t>Gözetim</a:t>
              </a:r>
            </a:p>
          </p:txBody>
        </p:sp>
      </p:grpSp>
      <p:grpSp>
        <p:nvGrpSpPr>
          <p:cNvPr id="46" name="45 Grup"/>
          <p:cNvGrpSpPr/>
          <p:nvPr/>
        </p:nvGrpSpPr>
        <p:grpSpPr>
          <a:xfrm>
            <a:off x="428596" y="3214686"/>
            <a:ext cx="1857388" cy="1000132"/>
            <a:chOff x="428596" y="3214686"/>
            <a:chExt cx="1857388" cy="1000132"/>
          </a:xfrm>
        </p:grpSpPr>
        <p:sp>
          <p:nvSpPr>
            <p:cNvPr id="40" name="39 Elmas"/>
            <p:cNvSpPr/>
            <p:nvPr/>
          </p:nvSpPr>
          <p:spPr>
            <a:xfrm>
              <a:off x="428596" y="3214686"/>
              <a:ext cx="1857388" cy="1000132"/>
            </a:xfrm>
            <a:prstGeom prst="diamond">
              <a:avLst/>
            </a:prstGeom>
            <a:noFill/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 prstMaterial="dk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endParaRPr lang="tr-TR" dirty="0">
                <a:solidFill>
                  <a:schemeClr val="tx1"/>
                </a:solidFill>
              </a:endParaRPr>
            </a:p>
          </p:txBody>
        </p:sp>
        <p:sp>
          <p:nvSpPr>
            <p:cNvPr id="43" name="42 Metin kutusu"/>
            <p:cNvSpPr txBox="1"/>
            <p:nvPr/>
          </p:nvSpPr>
          <p:spPr>
            <a:xfrm>
              <a:off x="714348" y="3354173"/>
              <a:ext cx="135732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dirty="0" smtClean="0">
                  <a:cs typeface="Arial" pitchFamily="34" charset="0"/>
                </a:rPr>
                <a:t>CE</a:t>
              </a:r>
            </a:p>
            <a:p>
              <a:pPr algn="ctr"/>
              <a:r>
                <a:rPr lang="tr-TR" dirty="0" smtClean="0">
                  <a:cs typeface="Arial" pitchFamily="34" charset="0"/>
                </a:rPr>
                <a:t>İşareti</a:t>
              </a:r>
            </a:p>
          </p:txBody>
        </p:sp>
      </p:grpSp>
      <p:grpSp>
        <p:nvGrpSpPr>
          <p:cNvPr id="49" name="48 Grup"/>
          <p:cNvGrpSpPr/>
          <p:nvPr/>
        </p:nvGrpSpPr>
        <p:grpSpPr>
          <a:xfrm>
            <a:off x="6929454" y="3214686"/>
            <a:ext cx="1857388" cy="1000132"/>
            <a:chOff x="6929454" y="3214686"/>
            <a:chExt cx="1857388" cy="1000132"/>
          </a:xfrm>
        </p:grpSpPr>
        <p:sp>
          <p:nvSpPr>
            <p:cNvPr id="41" name="40 Elmas"/>
            <p:cNvSpPr/>
            <p:nvPr/>
          </p:nvSpPr>
          <p:spPr>
            <a:xfrm>
              <a:off x="6929454" y="3214686"/>
              <a:ext cx="1857388" cy="1000132"/>
            </a:xfrm>
            <a:prstGeom prst="diamond">
              <a:avLst/>
            </a:prstGeom>
            <a:noFill/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 prstMaterial="dk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endParaRPr lang="tr-TR" dirty="0">
                <a:solidFill>
                  <a:schemeClr val="tx1"/>
                </a:solidFill>
              </a:endParaRPr>
            </a:p>
          </p:txBody>
        </p:sp>
        <p:sp>
          <p:nvSpPr>
            <p:cNvPr id="44" name="43 Metin kutusu"/>
            <p:cNvSpPr txBox="1"/>
            <p:nvPr/>
          </p:nvSpPr>
          <p:spPr>
            <a:xfrm>
              <a:off x="7215206" y="3286124"/>
              <a:ext cx="135732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600" dirty="0" smtClean="0">
                  <a:cs typeface="Arial" pitchFamily="34" charset="0"/>
                </a:rPr>
                <a:t>Otomotiv Mevzuatına</a:t>
              </a:r>
            </a:p>
            <a:p>
              <a:pPr algn="ctr"/>
              <a:r>
                <a:rPr lang="tr-TR" sz="1600" dirty="0" smtClean="0">
                  <a:cs typeface="Arial" pitchFamily="34" charset="0"/>
                </a:rPr>
                <a:t>Uygunluk</a:t>
              </a:r>
            </a:p>
          </p:txBody>
        </p:sp>
      </p:grpSp>
      <p:grpSp>
        <p:nvGrpSpPr>
          <p:cNvPr id="57" name="56 Grup"/>
          <p:cNvGrpSpPr/>
          <p:nvPr/>
        </p:nvGrpSpPr>
        <p:grpSpPr>
          <a:xfrm>
            <a:off x="3723294" y="1484784"/>
            <a:ext cx="1928826" cy="1000132"/>
            <a:chOff x="2500298" y="2071678"/>
            <a:chExt cx="1928826" cy="1000132"/>
          </a:xfrm>
        </p:grpSpPr>
        <p:sp>
          <p:nvSpPr>
            <p:cNvPr id="58" name="57 Elmas"/>
            <p:cNvSpPr/>
            <p:nvPr/>
          </p:nvSpPr>
          <p:spPr>
            <a:xfrm>
              <a:off x="2500298" y="2071678"/>
              <a:ext cx="1857388" cy="1000132"/>
            </a:xfrm>
            <a:prstGeom prst="diamond">
              <a:avLst/>
            </a:prstGeom>
            <a:noFill/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 prstMaterial="dk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endParaRPr lang="tr-TR" dirty="0">
                <a:solidFill>
                  <a:schemeClr val="tx1"/>
                </a:solidFill>
              </a:endParaRPr>
            </a:p>
          </p:txBody>
        </p:sp>
        <p:sp>
          <p:nvSpPr>
            <p:cNvPr id="59" name="58 Metin kutusu"/>
            <p:cNvSpPr txBox="1"/>
            <p:nvPr/>
          </p:nvSpPr>
          <p:spPr>
            <a:xfrm>
              <a:off x="2500298" y="2217435"/>
              <a:ext cx="192882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dirty="0" smtClean="0">
                  <a:cs typeface="Arial" pitchFamily="34" charset="0"/>
                </a:rPr>
                <a:t>Standard</a:t>
              </a:r>
            </a:p>
            <a:p>
              <a:pPr algn="ctr"/>
              <a:r>
                <a:rPr lang="tr-TR" dirty="0" smtClean="0">
                  <a:cs typeface="Arial" pitchFamily="34" charset="0"/>
                </a:rPr>
                <a:t>Hazırlama</a:t>
              </a:r>
              <a:endParaRPr lang="tr-TR" dirty="0" smtClean="0">
                <a:cs typeface="Arial" pitchFamily="34" charset="0"/>
              </a:endParaRPr>
            </a:p>
          </p:txBody>
        </p:sp>
      </p:grpSp>
      <p:sp>
        <p:nvSpPr>
          <p:cNvPr id="60" name="59 Dikdörtgen"/>
          <p:cNvSpPr/>
          <p:nvPr/>
        </p:nvSpPr>
        <p:spPr>
          <a:xfrm>
            <a:off x="4139952" y="220784"/>
            <a:ext cx="49326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Türk </a:t>
            </a:r>
            <a:r>
              <a:rPr lang="tr-TR" sz="2800" dirty="0" err="1" smtClean="0">
                <a:solidFill>
                  <a:srgbClr val="FF0000"/>
                </a:solidFill>
                <a:latin typeface="+mj-lt"/>
                <a:cs typeface="Arial" pitchFamily="34" charset="0"/>
              </a:rPr>
              <a:t>Standardları</a:t>
            </a:r>
            <a:r>
              <a:rPr lang="tr-TR" sz="28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 Enstitüsü</a:t>
            </a:r>
            <a:endParaRPr lang="tr-TR" sz="2800" dirty="0">
              <a:solidFill>
                <a:srgbClr val="FF0000"/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51520" y="1412776"/>
            <a:ext cx="8569325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tr-TR" sz="2000" dirty="0" smtClean="0">
              <a:latin typeface="+mj-lt"/>
            </a:endParaRPr>
          </a:p>
          <a:p>
            <a:pPr algn="ctr"/>
            <a:endParaRPr lang="tr-TR" sz="2000" dirty="0" smtClean="0">
              <a:latin typeface="+mj-lt"/>
            </a:endParaRPr>
          </a:p>
          <a:p>
            <a:pPr algn="ctr"/>
            <a:r>
              <a:rPr lang="tr-TR" sz="2000" b="1" dirty="0" smtClean="0">
                <a:latin typeface="+mj-lt"/>
              </a:rPr>
              <a:t>TS ISO/IEC 15408-1 </a:t>
            </a:r>
          </a:p>
          <a:p>
            <a:pPr algn="ctr"/>
            <a:r>
              <a:rPr lang="tr-TR" sz="2000" b="1" dirty="0" smtClean="0">
                <a:latin typeface="+mj-lt"/>
              </a:rPr>
              <a:t>Bölüm 1 </a:t>
            </a:r>
            <a:r>
              <a:rPr lang="tr-TR" sz="2000" dirty="0" smtClean="0">
                <a:latin typeface="+mj-lt"/>
              </a:rPr>
              <a:t>Giriş ve Genel Model</a:t>
            </a:r>
          </a:p>
          <a:p>
            <a:pPr algn="ctr"/>
            <a:endParaRPr lang="tr-TR" sz="2000" dirty="0" smtClean="0">
              <a:latin typeface="+mj-lt"/>
            </a:endParaRPr>
          </a:p>
          <a:p>
            <a:pPr algn="ctr"/>
            <a:r>
              <a:rPr lang="tr-TR" sz="2000" b="1" dirty="0" smtClean="0">
                <a:latin typeface="+mj-lt"/>
              </a:rPr>
              <a:t>TS ISO/IEC 15408-2 </a:t>
            </a:r>
          </a:p>
          <a:p>
            <a:pPr algn="ctr"/>
            <a:r>
              <a:rPr lang="tr-TR" sz="2000" b="1" dirty="0" smtClean="0">
                <a:latin typeface="+mj-lt"/>
              </a:rPr>
              <a:t>Bölüm 2 </a:t>
            </a:r>
            <a:r>
              <a:rPr lang="tr-TR" sz="2000" dirty="0" smtClean="0">
                <a:latin typeface="+mj-lt"/>
              </a:rPr>
              <a:t>Güvenlik Fonksiyonel Bileşenleri</a:t>
            </a:r>
          </a:p>
          <a:p>
            <a:pPr algn="ctr"/>
            <a:endParaRPr lang="tr-TR" sz="2000" dirty="0" smtClean="0">
              <a:latin typeface="+mj-lt"/>
            </a:endParaRPr>
          </a:p>
          <a:p>
            <a:pPr algn="ctr"/>
            <a:r>
              <a:rPr lang="tr-TR" sz="2000" b="1" dirty="0" smtClean="0">
                <a:latin typeface="+mj-lt"/>
              </a:rPr>
              <a:t>TS ISO/IEC 15408-3 </a:t>
            </a:r>
          </a:p>
          <a:p>
            <a:pPr algn="ctr"/>
            <a:r>
              <a:rPr lang="tr-TR" sz="2000" b="1" dirty="0" smtClean="0">
                <a:latin typeface="+mj-lt"/>
              </a:rPr>
              <a:t>Bölüm 3 </a:t>
            </a:r>
            <a:r>
              <a:rPr lang="tr-TR" sz="2000" dirty="0" smtClean="0">
                <a:latin typeface="+mj-lt"/>
              </a:rPr>
              <a:t>Güvenlik Garanti Bileşenleri</a:t>
            </a:r>
          </a:p>
          <a:p>
            <a:pPr algn="ctr"/>
            <a:endParaRPr lang="tr-TR" sz="2000" dirty="0" smtClean="0">
              <a:latin typeface="+mj-lt"/>
            </a:endParaRPr>
          </a:p>
          <a:p>
            <a:pPr algn="ctr"/>
            <a:endParaRPr lang="tr-TR" sz="2000" dirty="0" smtClean="0">
              <a:latin typeface="+mj-lt"/>
            </a:endParaRPr>
          </a:p>
          <a:p>
            <a:pPr algn="ctr"/>
            <a:endParaRPr lang="tr-TR" sz="2000" dirty="0" smtClean="0">
              <a:solidFill>
                <a:srgbClr val="511ED2"/>
              </a:solidFill>
              <a:latin typeface="+mj-lt"/>
            </a:endParaRPr>
          </a:p>
          <a:p>
            <a:pPr algn="ctr"/>
            <a:endParaRPr lang="tr-TR" sz="2000" dirty="0" smtClean="0">
              <a:solidFill>
                <a:srgbClr val="511ED2"/>
              </a:solidFill>
              <a:latin typeface="+mj-lt"/>
              <a:cs typeface="Times New Roman" pitchFamily="18" charset="0"/>
            </a:endParaRPr>
          </a:p>
          <a:p>
            <a:pPr algn="ctr"/>
            <a:endParaRPr lang="tr-TR" sz="2000" dirty="0" smtClean="0">
              <a:solidFill>
                <a:srgbClr val="511ED2"/>
              </a:solidFill>
              <a:latin typeface="+mj-lt"/>
              <a:cs typeface="Times New Roman" pitchFamily="18" charset="0"/>
            </a:endParaRPr>
          </a:p>
          <a:p>
            <a:pPr algn="ctr"/>
            <a:endParaRPr lang="tr-TR" sz="2000" dirty="0" smtClean="0">
              <a:solidFill>
                <a:srgbClr val="511ED2"/>
              </a:solidFill>
              <a:latin typeface="+mj-lt"/>
              <a:cs typeface="Times New Roman" pitchFamily="18" charset="0"/>
            </a:endParaRPr>
          </a:p>
          <a:p>
            <a:pPr algn="ctr"/>
            <a:endParaRPr lang="tr-TR" sz="2000" dirty="0" smtClean="0">
              <a:latin typeface="+mj-lt"/>
              <a:cs typeface="Times New Roman" pitchFamily="18" charset="0"/>
            </a:endParaRPr>
          </a:p>
          <a:p>
            <a:pPr algn="ctr">
              <a:buFont typeface="Arial" pitchFamily="34" charset="0"/>
              <a:buChar char="•"/>
            </a:pPr>
            <a:endParaRPr lang="tr-TR" sz="2000" dirty="0" smtClean="0">
              <a:latin typeface="+mj-lt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3203848" y="116632"/>
            <a:ext cx="58687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8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Ortak Kriterler Belgelendirme Sistemi  OKBS</a:t>
            </a:r>
            <a:endParaRPr lang="tr-TR" sz="2800" dirty="0">
              <a:solidFill>
                <a:srgbClr val="FF0000"/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39874" y="1704865"/>
            <a:ext cx="8136582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lvl="1" indent="-342900"/>
            <a:r>
              <a:rPr lang="tr-TR" sz="2000" b="1" dirty="0" smtClean="0"/>
              <a:t>TS ISO/IEC 15408-1</a:t>
            </a:r>
            <a:endParaRPr lang="tr-TR" sz="2000" b="1" dirty="0" smtClean="0">
              <a:latin typeface="+mj-lt"/>
            </a:endParaRPr>
          </a:p>
          <a:p>
            <a:pPr marL="342900" lvl="1" indent="-342900"/>
            <a:r>
              <a:rPr lang="tr-TR" sz="2000" b="1" dirty="0" smtClean="0">
                <a:latin typeface="+mj-lt"/>
              </a:rPr>
              <a:t>Bölüm </a:t>
            </a:r>
            <a:r>
              <a:rPr lang="tr-TR" sz="2000" b="1" dirty="0" smtClean="0">
                <a:latin typeface="+mj-lt"/>
              </a:rPr>
              <a:t>1: Giriş ve Genel Model</a:t>
            </a:r>
          </a:p>
          <a:p>
            <a:pPr marL="342900" lvl="1" indent="-342900"/>
            <a:r>
              <a:rPr lang="tr-TR" sz="2000" dirty="0" smtClean="0">
                <a:latin typeface="+mj-lt"/>
              </a:rPr>
              <a:t> </a:t>
            </a:r>
            <a:endParaRPr lang="tr-TR" sz="2000" dirty="0" smtClean="0">
              <a:latin typeface="+mj-lt"/>
            </a:endParaRPr>
          </a:p>
          <a:p>
            <a:pPr marL="0" lvl="1" algn="just"/>
            <a:r>
              <a:rPr lang="tr-TR" sz="2000" dirty="0" smtClean="0">
                <a:latin typeface="+mj-lt"/>
              </a:rPr>
              <a:t>Ortak </a:t>
            </a:r>
            <a:r>
              <a:rPr lang="tr-TR" sz="2000" dirty="0" smtClean="0">
                <a:latin typeface="+mj-lt"/>
              </a:rPr>
              <a:t>kriterlere giriş niteliğindedir. </a:t>
            </a:r>
            <a:r>
              <a:rPr lang="tr-TR" sz="2000" dirty="0" smtClean="0">
                <a:latin typeface="+mj-lt"/>
              </a:rPr>
              <a:t> Bu </a:t>
            </a:r>
            <a:r>
              <a:rPr lang="tr-TR" sz="2000" dirty="0" smtClean="0">
                <a:latin typeface="+mj-lt"/>
              </a:rPr>
              <a:t>bölüm BT güvenlik değerlendirmelerinin </a:t>
            </a:r>
            <a:r>
              <a:rPr lang="tr-TR" sz="2000" dirty="0" smtClean="0">
                <a:latin typeface="+mj-lt"/>
              </a:rPr>
              <a:t>temel konsept </a:t>
            </a:r>
            <a:r>
              <a:rPr lang="tr-TR" sz="2000" dirty="0" smtClean="0">
                <a:latin typeface="+mj-lt"/>
              </a:rPr>
              <a:t>ve prensiplerini tanımlar niteliktedir ve genel bir değerlendirme </a:t>
            </a:r>
            <a:r>
              <a:rPr lang="tr-TR" sz="2000" dirty="0" smtClean="0">
                <a:latin typeface="+mj-lt"/>
              </a:rPr>
              <a:t>modeli sunmaktadır</a:t>
            </a:r>
            <a:r>
              <a:rPr lang="tr-TR" sz="2000" dirty="0" smtClean="0">
                <a:latin typeface="+mj-lt"/>
              </a:rPr>
              <a:t>. Bölüm aynı zamanda BT güvenlik hedeflerinin oluşturulması, BT </a:t>
            </a:r>
            <a:r>
              <a:rPr lang="tr-TR" sz="2000" dirty="0" smtClean="0">
                <a:latin typeface="+mj-lt"/>
              </a:rPr>
              <a:t>güvenlik gereksinimlerinin </a:t>
            </a:r>
            <a:r>
              <a:rPr lang="tr-TR" sz="2000" dirty="0" smtClean="0">
                <a:latin typeface="+mj-lt"/>
              </a:rPr>
              <a:t>seçilmesi ve tanımlanması, ve ürünlerin veya sistemlerin üst </a:t>
            </a:r>
            <a:r>
              <a:rPr lang="tr-TR" sz="2000" dirty="0" smtClean="0">
                <a:latin typeface="+mj-lt"/>
              </a:rPr>
              <a:t>düzey </a:t>
            </a:r>
            <a:r>
              <a:rPr lang="tr-TR" sz="2000" dirty="0" err="1" smtClean="0">
                <a:latin typeface="+mj-lt"/>
              </a:rPr>
              <a:t>spesifikasyonlarının</a:t>
            </a:r>
            <a:r>
              <a:rPr lang="tr-TR" sz="2000" dirty="0" smtClean="0">
                <a:latin typeface="+mj-lt"/>
              </a:rPr>
              <a:t> </a:t>
            </a:r>
            <a:r>
              <a:rPr lang="tr-TR" sz="2000" dirty="0" smtClean="0">
                <a:latin typeface="+mj-lt"/>
              </a:rPr>
              <a:t>yazılması konusunda bilgiler </a:t>
            </a:r>
            <a:r>
              <a:rPr lang="tr-TR" sz="2000" dirty="0" smtClean="0">
                <a:latin typeface="+mj-lt"/>
              </a:rPr>
              <a:t> içermektedir</a:t>
            </a:r>
            <a:r>
              <a:rPr lang="tr-TR" sz="2000" dirty="0" smtClean="0">
                <a:latin typeface="+mj-lt"/>
              </a:rPr>
              <a:t>. Ayrıca standardın </a:t>
            </a:r>
            <a:r>
              <a:rPr lang="tr-TR" sz="2000" dirty="0" smtClean="0">
                <a:latin typeface="+mj-lt"/>
              </a:rPr>
              <a:t>bütün bölümlerinin </a:t>
            </a:r>
            <a:r>
              <a:rPr lang="tr-TR" sz="2000" dirty="0" smtClean="0">
                <a:latin typeface="+mj-lt"/>
              </a:rPr>
              <a:t>bütün potansiyel kullanıcılar için nasıl kullanılacağı bu </a:t>
            </a:r>
            <a:r>
              <a:rPr lang="tr-TR" sz="2000" dirty="0" smtClean="0">
                <a:latin typeface="+mj-lt"/>
              </a:rPr>
              <a:t>bölümde tanımlanmaktadır</a:t>
            </a:r>
            <a:r>
              <a:rPr lang="tr-TR" sz="2000" dirty="0" smtClean="0">
                <a:latin typeface="+mj-lt"/>
              </a:rPr>
              <a:t>. </a:t>
            </a:r>
          </a:p>
          <a:p>
            <a:pPr algn="just"/>
            <a:endParaRPr lang="tr-TR" sz="2000" dirty="0" smtClean="0">
              <a:solidFill>
                <a:srgbClr val="511ED2"/>
              </a:solidFill>
              <a:latin typeface="+mj-lt"/>
            </a:endParaRPr>
          </a:p>
          <a:p>
            <a:pPr algn="just"/>
            <a:endParaRPr lang="tr-TR" sz="2000" dirty="0" smtClean="0">
              <a:solidFill>
                <a:srgbClr val="511ED2"/>
              </a:solidFill>
              <a:latin typeface="+mj-lt"/>
              <a:cs typeface="Times New Roman" pitchFamily="18" charset="0"/>
            </a:endParaRPr>
          </a:p>
          <a:p>
            <a:pPr algn="just"/>
            <a:endParaRPr lang="tr-TR" sz="2000" dirty="0" smtClean="0">
              <a:solidFill>
                <a:srgbClr val="511ED2"/>
              </a:solidFill>
              <a:latin typeface="+mj-lt"/>
              <a:cs typeface="Times New Roman" pitchFamily="18" charset="0"/>
            </a:endParaRPr>
          </a:p>
          <a:p>
            <a:pPr algn="just"/>
            <a:endParaRPr lang="tr-TR" sz="2000" dirty="0" smtClean="0">
              <a:solidFill>
                <a:srgbClr val="511ED2"/>
              </a:solidFill>
              <a:latin typeface="+mj-lt"/>
              <a:cs typeface="Times New Roman" pitchFamily="18" charset="0"/>
            </a:endParaRPr>
          </a:p>
          <a:p>
            <a:pPr algn="just"/>
            <a:endParaRPr lang="tr-TR" sz="2000" dirty="0" smtClean="0">
              <a:latin typeface="+mj-lt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tr-TR" sz="2000" dirty="0" smtClean="0">
              <a:latin typeface="+mj-lt"/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3203848" y="116632"/>
            <a:ext cx="58687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8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Ortak Kriterler Belgelendirme Sistemi  OKBS</a:t>
            </a:r>
            <a:endParaRPr lang="tr-TR" sz="2800" dirty="0">
              <a:solidFill>
                <a:srgbClr val="FF0000"/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11559" y="1620083"/>
            <a:ext cx="7848873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tr-TR" sz="2000" b="1" dirty="0" smtClean="0"/>
              <a:t>TS ISO/IEC </a:t>
            </a:r>
            <a:r>
              <a:rPr lang="tr-TR" sz="2000" b="1" dirty="0" smtClean="0"/>
              <a:t>15408-2</a:t>
            </a:r>
            <a:endParaRPr lang="tr-TR" sz="2000" b="1" dirty="0" smtClean="0">
              <a:latin typeface="+mj-lt"/>
            </a:endParaRPr>
          </a:p>
          <a:p>
            <a:pPr algn="just"/>
            <a:r>
              <a:rPr lang="tr-TR" sz="2000" b="1" dirty="0" smtClean="0">
                <a:latin typeface="+mj-lt"/>
              </a:rPr>
              <a:t>Bölüm </a:t>
            </a:r>
            <a:r>
              <a:rPr lang="tr-TR" sz="2000" b="1" dirty="0" smtClean="0">
                <a:latin typeface="+mj-lt"/>
              </a:rPr>
              <a:t>2: Güvenlik Fonksiyonel </a:t>
            </a:r>
            <a:r>
              <a:rPr lang="tr-TR" sz="2000" b="1" dirty="0" smtClean="0">
                <a:latin typeface="+mj-lt"/>
              </a:rPr>
              <a:t>Bileşenleri</a:t>
            </a:r>
            <a:endParaRPr lang="tr-TR" sz="2000" b="1" dirty="0" smtClean="0">
              <a:latin typeface="+mj-lt"/>
            </a:endParaRPr>
          </a:p>
          <a:p>
            <a:pPr algn="just"/>
            <a:endParaRPr lang="tr-TR" sz="2000" dirty="0" smtClean="0">
              <a:latin typeface="+mj-lt"/>
            </a:endParaRPr>
          </a:p>
          <a:p>
            <a:pPr algn="just"/>
            <a:r>
              <a:rPr lang="tr-TR" sz="2000" dirty="0" smtClean="0">
                <a:latin typeface="+mj-lt"/>
              </a:rPr>
              <a:t>Değerlendirme hedefinin </a:t>
            </a:r>
            <a:r>
              <a:rPr lang="tr-TR" sz="2000" b="1" dirty="0" smtClean="0">
                <a:latin typeface="+mj-lt"/>
              </a:rPr>
              <a:t>(</a:t>
            </a:r>
            <a:r>
              <a:rPr lang="tr-TR" sz="2000" b="1" dirty="0" smtClean="0">
                <a:latin typeface="+mj-lt"/>
              </a:rPr>
              <a:t>TOE) </a:t>
            </a:r>
            <a:r>
              <a:rPr lang="tr-TR" sz="2000" dirty="0" smtClean="0">
                <a:latin typeface="+mj-lt"/>
              </a:rPr>
              <a:t>güvenlik fonksiyonel </a:t>
            </a:r>
            <a:r>
              <a:rPr lang="tr-TR" sz="2000" dirty="0" smtClean="0">
                <a:latin typeface="+mj-lt"/>
              </a:rPr>
              <a:t>gereksinimlerinin </a:t>
            </a:r>
            <a:r>
              <a:rPr lang="tr-TR" sz="2000" b="1" dirty="0" smtClean="0">
                <a:latin typeface="+mj-lt"/>
              </a:rPr>
              <a:t>(</a:t>
            </a:r>
            <a:r>
              <a:rPr lang="tr-TR" sz="2000" b="1" dirty="0" smtClean="0">
                <a:latin typeface="+mj-lt"/>
              </a:rPr>
              <a:t>SFR)</a:t>
            </a:r>
            <a:r>
              <a:rPr lang="tr-TR" sz="2000" dirty="0" smtClean="0">
                <a:latin typeface="+mj-lt"/>
              </a:rPr>
              <a:t> standart bir dille anlatılabilmesini sağlamak için tanımlanmış olan güvenlik fonksiyonel bileşenleri kümesi bu bölümde listelenmektedir. Standardın ikinci bölümü fonksiyonel bileşenlerini, ailelerini ve sınıflarını kataloglar halinde tanımlamaktadır. </a:t>
            </a:r>
          </a:p>
          <a:p>
            <a:pPr algn="just"/>
            <a:endParaRPr lang="tr-TR" sz="2000" dirty="0" smtClean="0">
              <a:solidFill>
                <a:srgbClr val="511ED2"/>
              </a:solidFill>
              <a:latin typeface="+mj-lt"/>
            </a:endParaRPr>
          </a:p>
          <a:p>
            <a:pPr algn="just"/>
            <a:endParaRPr lang="tr-TR" sz="2000" dirty="0" smtClean="0">
              <a:solidFill>
                <a:srgbClr val="511ED2"/>
              </a:solidFill>
              <a:latin typeface="+mj-lt"/>
              <a:cs typeface="Times New Roman" pitchFamily="18" charset="0"/>
            </a:endParaRPr>
          </a:p>
          <a:p>
            <a:pPr algn="just"/>
            <a:endParaRPr lang="tr-TR" sz="2000" dirty="0" smtClean="0">
              <a:solidFill>
                <a:srgbClr val="511ED2"/>
              </a:solidFill>
              <a:latin typeface="+mj-lt"/>
              <a:cs typeface="Times New Roman" pitchFamily="18" charset="0"/>
            </a:endParaRPr>
          </a:p>
          <a:p>
            <a:pPr algn="just"/>
            <a:endParaRPr lang="tr-TR" sz="2000" dirty="0" smtClean="0">
              <a:solidFill>
                <a:srgbClr val="511ED2"/>
              </a:solidFill>
              <a:latin typeface="+mj-lt"/>
              <a:cs typeface="Times New Roman" pitchFamily="18" charset="0"/>
            </a:endParaRPr>
          </a:p>
          <a:p>
            <a:pPr algn="just"/>
            <a:endParaRPr lang="tr-TR" sz="2000" dirty="0" smtClean="0">
              <a:latin typeface="+mj-lt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tr-TR" sz="2000" dirty="0" smtClean="0">
              <a:latin typeface="+mj-lt"/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3203848" y="116632"/>
            <a:ext cx="58687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8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Ortak Kriterler Belgelendirme Sistemi  OKBS</a:t>
            </a:r>
            <a:endParaRPr lang="tr-TR" sz="2800" dirty="0">
              <a:solidFill>
                <a:srgbClr val="FF0000"/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11560" y="1620083"/>
            <a:ext cx="7993583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tr-TR" sz="2000" b="1" dirty="0" smtClean="0">
                <a:latin typeface="+mj-lt"/>
              </a:rPr>
              <a:t>TS ISO/IEC </a:t>
            </a:r>
            <a:r>
              <a:rPr lang="tr-TR" sz="2000" b="1" dirty="0" smtClean="0">
                <a:latin typeface="+mj-lt"/>
              </a:rPr>
              <a:t>15408-3 </a:t>
            </a:r>
          </a:p>
          <a:p>
            <a:pPr algn="just"/>
            <a:r>
              <a:rPr lang="tr-TR" sz="2000" b="1" dirty="0" smtClean="0">
                <a:latin typeface="+mj-lt"/>
              </a:rPr>
              <a:t>Bölüm </a:t>
            </a:r>
            <a:r>
              <a:rPr lang="tr-TR" sz="2000" b="1" dirty="0" smtClean="0">
                <a:latin typeface="+mj-lt"/>
              </a:rPr>
              <a:t>3: Güvenlik Garanti </a:t>
            </a:r>
            <a:r>
              <a:rPr lang="tr-TR" sz="2000" b="1" dirty="0" smtClean="0">
                <a:latin typeface="+mj-lt"/>
              </a:rPr>
              <a:t>Bileşenleri </a:t>
            </a:r>
          </a:p>
          <a:p>
            <a:pPr algn="just"/>
            <a:endParaRPr lang="tr-TR" sz="2000" dirty="0" smtClean="0">
              <a:latin typeface="+mj-lt"/>
            </a:endParaRPr>
          </a:p>
          <a:p>
            <a:pPr algn="just"/>
            <a:r>
              <a:rPr lang="tr-TR" sz="2000" dirty="0" smtClean="0">
                <a:latin typeface="+mj-lt"/>
              </a:rPr>
              <a:t>Değerlendirme hedefinin </a:t>
            </a:r>
            <a:r>
              <a:rPr lang="tr-TR" sz="2000" b="1" dirty="0" smtClean="0">
                <a:latin typeface="+mj-lt"/>
              </a:rPr>
              <a:t>(</a:t>
            </a:r>
            <a:r>
              <a:rPr lang="tr-TR" sz="2000" b="1" dirty="0" smtClean="0">
                <a:latin typeface="+mj-lt"/>
              </a:rPr>
              <a:t>TOE) </a:t>
            </a:r>
            <a:r>
              <a:rPr lang="tr-TR" sz="2000" dirty="0" smtClean="0">
                <a:latin typeface="+mj-lt"/>
              </a:rPr>
              <a:t>güvenlik garanti </a:t>
            </a:r>
            <a:r>
              <a:rPr lang="tr-TR" sz="2000" dirty="0" smtClean="0">
                <a:latin typeface="+mj-lt"/>
              </a:rPr>
              <a:t>gereksinimlerinin </a:t>
            </a:r>
            <a:r>
              <a:rPr lang="tr-TR" sz="2000" b="1" dirty="0" smtClean="0">
                <a:latin typeface="+mj-lt"/>
              </a:rPr>
              <a:t>(</a:t>
            </a:r>
            <a:r>
              <a:rPr lang="tr-TR" sz="2000" b="1" dirty="0" smtClean="0">
                <a:latin typeface="+mj-lt"/>
              </a:rPr>
              <a:t>SAR) </a:t>
            </a:r>
            <a:r>
              <a:rPr lang="tr-TR" sz="2000" dirty="0" smtClean="0">
                <a:latin typeface="+mj-lt"/>
              </a:rPr>
              <a:t>standart bir dille anlatılabilmesini sağlamak için tanımlanmış olan güvenlik garanti bileşenleri kümesi bu bölümde listelenmektedir. Standardın üçüncü bölümü garanti bileşenlerini, ailelerini ve sınıflarını kataloglar halinde tanımlamaktadır. </a:t>
            </a:r>
          </a:p>
          <a:p>
            <a:pPr algn="just"/>
            <a:endParaRPr lang="tr-TR" sz="2000" dirty="0" smtClean="0">
              <a:solidFill>
                <a:srgbClr val="511ED2"/>
              </a:solidFill>
              <a:latin typeface="+mj-lt"/>
            </a:endParaRPr>
          </a:p>
          <a:p>
            <a:pPr algn="just"/>
            <a:endParaRPr lang="tr-TR" sz="2000" dirty="0" smtClean="0">
              <a:solidFill>
                <a:srgbClr val="511ED2"/>
              </a:solidFill>
              <a:latin typeface="+mj-lt"/>
              <a:cs typeface="Times New Roman" pitchFamily="18" charset="0"/>
            </a:endParaRPr>
          </a:p>
          <a:p>
            <a:pPr algn="just"/>
            <a:endParaRPr lang="tr-TR" sz="2000" dirty="0" smtClean="0">
              <a:solidFill>
                <a:srgbClr val="511ED2"/>
              </a:solidFill>
              <a:latin typeface="+mj-lt"/>
              <a:cs typeface="Times New Roman" pitchFamily="18" charset="0"/>
            </a:endParaRPr>
          </a:p>
          <a:p>
            <a:pPr algn="just"/>
            <a:endParaRPr lang="tr-TR" sz="2000" dirty="0" smtClean="0">
              <a:solidFill>
                <a:srgbClr val="511ED2"/>
              </a:solidFill>
              <a:latin typeface="+mj-lt"/>
              <a:cs typeface="Times New Roman" pitchFamily="18" charset="0"/>
            </a:endParaRPr>
          </a:p>
          <a:p>
            <a:pPr algn="just"/>
            <a:endParaRPr lang="tr-TR" sz="2000" dirty="0" smtClean="0">
              <a:latin typeface="+mj-lt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tr-TR" sz="2000" dirty="0" smtClean="0">
              <a:latin typeface="+mj-lt"/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3203848" y="116632"/>
            <a:ext cx="58687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8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Ortak Kriterler Belgelendirme Sistemi  OKBS</a:t>
            </a:r>
            <a:endParaRPr lang="tr-TR" sz="2800" dirty="0">
              <a:solidFill>
                <a:srgbClr val="FF0000"/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4 İçerik Yer Tutucusu"/>
          <p:cNvSpPr txBox="1">
            <a:spLocks/>
          </p:cNvSpPr>
          <p:nvPr/>
        </p:nvSpPr>
        <p:spPr>
          <a:xfrm>
            <a:off x="632792" y="1340768"/>
            <a:ext cx="7467600" cy="576064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Arial" pitchFamily="34" charset="0"/>
              </a:rPr>
              <a:t>OKBS Belgelendirme Süreci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Arial" pitchFamily="34" charset="0"/>
            </a:endParaRPr>
          </a:p>
        </p:txBody>
      </p:sp>
      <p:pic>
        <p:nvPicPr>
          <p:cNvPr id="8" name="5 Resim" descr="OKBSnedirsekil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3" y="1772817"/>
            <a:ext cx="6120680" cy="3899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Dikdörtgen"/>
          <p:cNvSpPr/>
          <p:nvPr/>
        </p:nvSpPr>
        <p:spPr>
          <a:xfrm>
            <a:off x="3203848" y="116632"/>
            <a:ext cx="58687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8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Ortak Kriterler Belgelendirme Sistemi  OKBS</a:t>
            </a:r>
            <a:endParaRPr lang="tr-TR" sz="2800" dirty="0">
              <a:solidFill>
                <a:srgbClr val="FF0000"/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2 İçerik Yer Tutucusu"/>
          <p:cNvSpPr txBox="1">
            <a:spLocks/>
          </p:cNvSpPr>
          <p:nvPr/>
        </p:nvSpPr>
        <p:spPr>
          <a:xfrm>
            <a:off x="920824" y="1268760"/>
            <a:ext cx="7467600" cy="487362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TS ISO/IEC  27001</a:t>
            </a:r>
          </a:p>
          <a:p>
            <a:pPr marR="0" lvl="0" algn="l" defTabSz="914400" rtl="0" eaLnBrk="1" fontAlgn="base" latinLnBrk="0" hangingPunct="1"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Bilgi Güvenliği Yönetim Sistemleri </a:t>
            </a:r>
            <a:r>
              <a:rPr lang="tr-TR" sz="2000" kern="0" dirty="0" smtClean="0">
                <a:latin typeface="+mj-lt"/>
                <a:cs typeface="Arial" pitchFamily="34" charset="0"/>
              </a:rPr>
              <a:t>s</a:t>
            </a:r>
            <a:r>
              <a:rPr kumimoji="0" lang="tr-TR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tandardı</a:t>
            </a:r>
            <a:r>
              <a:rPr kumimoji="0" lang="tr-T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 </a:t>
            </a:r>
            <a:r>
              <a:rPr lang="tr-TR" sz="2000" kern="0" dirty="0" smtClean="0">
                <a:latin typeface="+mj-lt"/>
                <a:cs typeface="Arial" pitchFamily="34" charset="0"/>
              </a:rPr>
              <a:t>etkin </a:t>
            </a:r>
            <a:r>
              <a:rPr lang="tr-TR" sz="2000" kern="0" dirty="0" smtClean="0">
                <a:latin typeface="+mj-lt"/>
                <a:cs typeface="Arial" pitchFamily="34" charset="0"/>
              </a:rPr>
              <a:t>bir Bilgi Güvenliği Yönetim Sistemi kurarken </a:t>
            </a:r>
            <a:r>
              <a:rPr lang="tr-TR" sz="2000" b="1" kern="0" dirty="0" smtClean="0">
                <a:latin typeface="+mj-lt"/>
                <a:cs typeface="Arial" pitchFamily="34" charset="0"/>
              </a:rPr>
              <a:t>11 Ana Kontrol Maddesi </a:t>
            </a:r>
            <a:r>
              <a:rPr lang="tr-TR" sz="2000" kern="0" dirty="0" smtClean="0">
                <a:latin typeface="+mj-lt"/>
                <a:cs typeface="Arial" pitchFamily="34" charset="0"/>
              </a:rPr>
              <a:t>öngörmektedir:</a:t>
            </a:r>
          </a:p>
          <a:p>
            <a:pPr marL="0" lvl="1" fontAlgn="base">
              <a:spcAft>
                <a:spcPct val="0"/>
              </a:spcAft>
              <a:defRPr/>
            </a:pPr>
            <a:endParaRPr lang="tr-TR" sz="2000" kern="0" dirty="0" smtClean="0">
              <a:latin typeface="+mj-lt"/>
              <a:cs typeface="Arial" pitchFamily="34" charset="0"/>
            </a:endParaRPr>
          </a:p>
          <a:p>
            <a:pPr lvl="1" indent="-457200" fontAlgn="base">
              <a:spcAft>
                <a:spcPct val="0"/>
              </a:spcAft>
              <a:buFont typeface="+mj-lt"/>
              <a:buAutoNum type="arabicPeriod"/>
              <a:defRPr/>
            </a:pPr>
            <a:r>
              <a:rPr lang="tr-TR" sz="2000" kern="0" dirty="0" smtClean="0">
                <a:latin typeface="+mj-lt"/>
                <a:cs typeface="Arial" pitchFamily="34" charset="0"/>
              </a:rPr>
              <a:t>Güvenlik </a:t>
            </a:r>
            <a:r>
              <a:rPr lang="tr-TR" sz="2000" kern="0" dirty="0" smtClean="0">
                <a:latin typeface="+mj-lt"/>
                <a:cs typeface="Arial" pitchFamily="34" charset="0"/>
              </a:rPr>
              <a:t>Politikası</a:t>
            </a:r>
          </a:p>
          <a:p>
            <a:pPr lvl="1" indent="-457200" fontAlgn="base">
              <a:spcAft>
                <a:spcPct val="0"/>
              </a:spcAft>
              <a:buFont typeface="+mj-lt"/>
              <a:buAutoNum type="arabicPeriod"/>
              <a:defRPr/>
            </a:pPr>
            <a:r>
              <a:rPr lang="tr-TR" sz="2000" kern="0" dirty="0" smtClean="0">
                <a:latin typeface="+mj-lt"/>
                <a:cs typeface="Arial" pitchFamily="34" charset="0"/>
              </a:rPr>
              <a:t>Bilgi Güvenliği Organizasyonu</a:t>
            </a:r>
          </a:p>
          <a:p>
            <a:pPr lvl="1" indent="-457200" fontAlgn="base">
              <a:spcAft>
                <a:spcPct val="0"/>
              </a:spcAft>
              <a:buFont typeface="+mj-lt"/>
              <a:buAutoNum type="arabicPeriod"/>
              <a:defRPr/>
            </a:pPr>
            <a:r>
              <a:rPr lang="tr-TR" sz="2000" kern="0" dirty="0" smtClean="0">
                <a:latin typeface="+mj-lt"/>
                <a:cs typeface="Arial" pitchFamily="34" charset="0"/>
              </a:rPr>
              <a:t>Varlık Yönetimi</a:t>
            </a:r>
          </a:p>
          <a:p>
            <a:pPr lvl="1" indent="-457200" fontAlgn="base">
              <a:spcAft>
                <a:spcPct val="0"/>
              </a:spcAft>
              <a:buFont typeface="+mj-lt"/>
              <a:buAutoNum type="arabicPeriod"/>
              <a:defRPr/>
            </a:pPr>
            <a:r>
              <a:rPr lang="tr-TR" sz="2000" kern="0" dirty="0" smtClean="0">
                <a:latin typeface="+mj-lt"/>
                <a:cs typeface="Arial" pitchFamily="34" charset="0"/>
              </a:rPr>
              <a:t>İnsan Kaynakları Güvenliği</a:t>
            </a:r>
          </a:p>
          <a:p>
            <a:pPr lvl="1" indent="-457200" fontAlgn="base">
              <a:spcAft>
                <a:spcPct val="0"/>
              </a:spcAft>
              <a:buFont typeface="+mj-lt"/>
              <a:buAutoNum type="arabicPeriod"/>
              <a:defRPr/>
            </a:pPr>
            <a:r>
              <a:rPr lang="tr-TR" sz="2000" kern="0" dirty="0" smtClean="0">
                <a:latin typeface="+mj-lt"/>
                <a:cs typeface="Arial" pitchFamily="34" charset="0"/>
              </a:rPr>
              <a:t>Fiziksel ve Çevresel Güvenlik</a:t>
            </a:r>
          </a:p>
          <a:p>
            <a:pPr lvl="1" indent="-457200" fontAlgn="base">
              <a:spcAft>
                <a:spcPct val="0"/>
              </a:spcAft>
              <a:buFont typeface="+mj-lt"/>
              <a:buAutoNum type="arabicPeriod"/>
              <a:defRPr/>
            </a:pPr>
            <a:r>
              <a:rPr lang="tr-TR" sz="2000" kern="0" dirty="0" smtClean="0">
                <a:latin typeface="+mj-lt"/>
                <a:cs typeface="Arial" pitchFamily="34" charset="0"/>
              </a:rPr>
              <a:t>Haberleşme ve İşletim </a:t>
            </a:r>
            <a:r>
              <a:rPr lang="tr-TR" sz="2000" kern="0" dirty="0" smtClean="0">
                <a:latin typeface="+mj-lt"/>
                <a:cs typeface="Arial" pitchFamily="34" charset="0"/>
              </a:rPr>
              <a:t>Yönetimi</a:t>
            </a:r>
          </a:p>
          <a:p>
            <a:pPr lvl="1" indent="-457200" fontAlgn="base">
              <a:spcAft>
                <a:spcPct val="0"/>
              </a:spcAft>
              <a:buFont typeface="+mj-lt"/>
              <a:buAutoNum type="arabicPeriod"/>
              <a:defRPr/>
            </a:pPr>
            <a:r>
              <a:rPr lang="tr-TR" sz="2000" kern="0" dirty="0" smtClean="0">
                <a:cs typeface="Arial" pitchFamily="34" charset="0"/>
              </a:rPr>
              <a:t>Erişim Kontrolü</a:t>
            </a:r>
          </a:p>
          <a:p>
            <a:pPr lvl="1" indent="-457200" fontAlgn="base">
              <a:spcAft>
                <a:spcPct val="0"/>
              </a:spcAft>
              <a:buFont typeface="+mj-lt"/>
              <a:buAutoNum type="arabicPeriod"/>
              <a:defRPr/>
            </a:pPr>
            <a:r>
              <a:rPr lang="tr-TR" sz="2000" kern="0" dirty="0" smtClean="0">
                <a:cs typeface="Arial" pitchFamily="34" charset="0"/>
              </a:rPr>
              <a:t>Bilgi </a:t>
            </a:r>
            <a:r>
              <a:rPr lang="tr-TR" sz="2000" kern="0" dirty="0" smtClean="0">
                <a:cs typeface="Arial" pitchFamily="34" charset="0"/>
              </a:rPr>
              <a:t>Sistemleri Edinim, Geliştirme ve </a:t>
            </a:r>
            <a:r>
              <a:rPr lang="tr-TR" sz="2000" kern="0" dirty="0" smtClean="0">
                <a:cs typeface="Arial" pitchFamily="34" charset="0"/>
              </a:rPr>
              <a:t>Bakım</a:t>
            </a:r>
          </a:p>
          <a:p>
            <a:pPr lvl="1" indent="-457200" fontAlgn="base">
              <a:spcAft>
                <a:spcPct val="0"/>
              </a:spcAft>
              <a:buFont typeface="+mj-lt"/>
              <a:buAutoNum type="arabicPeriod"/>
              <a:defRPr/>
            </a:pPr>
            <a:r>
              <a:rPr lang="tr-TR" sz="2000" kern="0" dirty="0" smtClean="0">
                <a:cs typeface="Arial" pitchFamily="34" charset="0"/>
              </a:rPr>
              <a:t>Bilgi </a:t>
            </a:r>
            <a:r>
              <a:rPr lang="tr-TR" sz="2000" kern="0" dirty="0" smtClean="0">
                <a:cs typeface="Arial" pitchFamily="34" charset="0"/>
              </a:rPr>
              <a:t>Güvenliği İhlal Olayı </a:t>
            </a:r>
            <a:r>
              <a:rPr lang="tr-TR" sz="2000" kern="0" dirty="0" smtClean="0">
                <a:cs typeface="Arial" pitchFamily="34" charset="0"/>
              </a:rPr>
              <a:t>Yönetimi</a:t>
            </a:r>
          </a:p>
          <a:p>
            <a:pPr lvl="1" indent="-457200" fontAlgn="base">
              <a:spcAft>
                <a:spcPct val="0"/>
              </a:spcAft>
              <a:buFont typeface="+mj-lt"/>
              <a:buAutoNum type="arabicPeriod"/>
              <a:defRPr/>
            </a:pPr>
            <a:r>
              <a:rPr lang="tr-TR" sz="2000" kern="0" dirty="0" smtClean="0">
                <a:cs typeface="Arial" pitchFamily="34" charset="0"/>
              </a:rPr>
              <a:t>İş Sürekliliği</a:t>
            </a:r>
          </a:p>
          <a:p>
            <a:pPr lvl="1" indent="-457200" fontAlgn="base">
              <a:spcAft>
                <a:spcPct val="0"/>
              </a:spcAft>
              <a:buFont typeface="+mj-lt"/>
              <a:buAutoNum type="arabicPeriod"/>
              <a:defRPr/>
            </a:pPr>
            <a:r>
              <a:rPr lang="tr-TR" sz="2000" kern="0" dirty="0" smtClean="0">
                <a:cs typeface="Arial" pitchFamily="34" charset="0"/>
              </a:rPr>
              <a:t>Uyum</a:t>
            </a:r>
            <a:endParaRPr kumimoji="0" lang="tr-TR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Arial" pitchFamily="34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3203848" y="116632"/>
            <a:ext cx="58687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8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Bilgi Güvenliği Yönetim Sistemi</a:t>
            </a:r>
            <a:endParaRPr lang="tr-TR" sz="2800" dirty="0">
              <a:solidFill>
                <a:srgbClr val="FF0000"/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2 İçerik Yer Tutucusu"/>
          <p:cNvSpPr txBox="1">
            <a:spLocks/>
          </p:cNvSpPr>
          <p:nvPr/>
        </p:nvSpPr>
        <p:spPr>
          <a:xfrm>
            <a:off x="920824" y="2204864"/>
            <a:ext cx="7467600" cy="487362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TS ISO/IEC  27001</a:t>
            </a:r>
          </a:p>
          <a:p>
            <a:pPr marR="0" lvl="0" algn="l" defTabSz="914400" rtl="0" eaLnBrk="1" fontAlgn="base" latinLnBrk="0" hangingPunct="1"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tr-TR" sz="2000" kern="0" dirty="0" smtClean="0">
              <a:cs typeface="Arial" pitchFamily="34" charset="0"/>
            </a:endParaRPr>
          </a:p>
          <a:p>
            <a:pPr lvl="0" fontAlgn="base">
              <a:spcAft>
                <a:spcPct val="0"/>
              </a:spcAft>
              <a:defRPr/>
            </a:pPr>
            <a:r>
              <a:rPr lang="tr-TR" sz="2000" kern="0" dirty="0" smtClean="0">
                <a:cs typeface="Arial" pitchFamily="34" charset="0"/>
              </a:rPr>
              <a:t>TSE Nisan 2009 itibariyle </a:t>
            </a:r>
            <a:r>
              <a:rPr lang="tr-TR" sz="2000" kern="0" dirty="0" smtClean="0">
                <a:cs typeface="Arial" pitchFamily="34" charset="0"/>
              </a:rPr>
              <a:t>Bilgi Güvenliği Yönetim Sistemi Belgelendirmesi alanında TÜRKAK </a:t>
            </a:r>
            <a:r>
              <a:rPr lang="tr-TR" sz="2000" kern="0" dirty="0" smtClean="0">
                <a:cs typeface="Arial" pitchFamily="34" charset="0"/>
              </a:rPr>
              <a:t>tarafından akredite edilmiştir.</a:t>
            </a:r>
          </a:p>
          <a:p>
            <a:pPr lvl="1" indent="-457200" fontAlgn="base">
              <a:spcAft>
                <a:spcPct val="0"/>
              </a:spcAft>
              <a:defRPr/>
            </a:pPr>
            <a:endParaRPr lang="tr-TR" sz="2000" kern="0" dirty="0" smtClean="0">
              <a:latin typeface="+mj-lt"/>
              <a:cs typeface="Arial" pitchFamily="34" charset="0"/>
            </a:endParaRPr>
          </a:p>
          <a:p>
            <a:pPr lvl="1" indent="-457200" fontAlgn="base">
              <a:spcAft>
                <a:spcPct val="0"/>
              </a:spcAft>
              <a:defRPr/>
            </a:pPr>
            <a:endParaRPr lang="tr-TR" sz="2000" kern="0" dirty="0" smtClean="0">
              <a:latin typeface="+mj-lt"/>
              <a:cs typeface="Arial" pitchFamily="34" charset="0"/>
            </a:endParaRPr>
          </a:p>
          <a:p>
            <a:pPr lvl="1" indent="-457200" fontAlgn="base">
              <a:spcAft>
                <a:spcPct val="0"/>
              </a:spcAft>
              <a:defRPr/>
            </a:pPr>
            <a:r>
              <a:rPr lang="tr-TR" sz="2000" kern="0" dirty="0" smtClean="0">
                <a:latin typeface="+mj-lt"/>
                <a:cs typeface="Arial" pitchFamily="34" charset="0"/>
              </a:rPr>
              <a:t>Bilgi </a:t>
            </a:r>
            <a:r>
              <a:rPr lang="tr-TR" sz="2000" kern="0" dirty="0" smtClean="0">
                <a:latin typeface="+mj-lt"/>
                <a:cs typeface="Arial" pitchFamily="34" charset="0"/>
              </a:rPr>
              <a:t>Güvenliği Yönetim Sistemleri alanında bu gün için </a:t>
            </a:r>
            <a:r>
              <a:rPr lang="tr-TR" sz="2000" kern="0" dirty="0" smtClean="0">
                <a:cs typeface="Arial" pitchFamily="34" charset="0"/>
              </a:rPr>
              <a:t>TSE`den</a:t>
            </a:r>
          </a:p>
          <a:p>
            <a:pPr lvl="1" indent="-457200" fontAlgn="base">
              <a:spcAft>
                <a:spcPct val="0"/>
              </a:spcAft>
              <a:defRPr/>
            </a:pPr>
            <a:r>
              <a:rPr lang="tr-TR" sz="2000" kern="0" dirty="0" smtClean="0">
                <a:cs typeface="Arial" pitchFamily="34" charset="0"/>
              </a:rPr>
              <a:t>belgeli </a:t>
            </a:r>
            <a:r>
              <a:rPr lang="tr-TR" sz="2000" kern="0" dirty="0" smtClean="0">
                <a:cs typeface="Arial" pitchFamily="34" charset="0"/>
              </a:rPr>
              <a:t>olan toplam </a:t>
            </a:r>
            <a:r>
              <a:rPr lang="tr-TR" sz="2000" b="1" kern="0" dirty="0" smtClean="0">
                <a:cs typeface="Arial" pitchFamily="34" charset="0"/>
              </a:rPr>
              <a:t>18 adet </a:t>
            </a:r>
            <a:r>
              <a:rPr lang="tr-TR" sz="2000" kern="0" dirty="0" smtClean="0">
                <a:cs typeface="Arial" pitchFamily="34" charset="0"/>
              </a:rPr>
              <a:t>firma mevcuttur.</a:t>
            </a:r>
          </a:p>
          <a:p>
            <a:pPr lvl="1" indent="-457200" fontAlgn="base">
              <a:spcAft>
                <a:spcPct val="0"/>
              </a:spcAft>
              <a:buFont typeface="+mj-lt"/>
              <a:buAutoNum type="arabicPeriod"/>
              <a:defRPr/>
            </a:pPr>
            <a:endParaRPr kumimoji="0" lang="tr-TR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Arial" pitchFamily="34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3203848" y="116632"/>
            <a:ext cx="58687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8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Bilgi Güvenliği Yönetim Sistemi</a:t>
            </a:r>
          </a:p>
          <a:p>
            <a:pPr algn="ctr"/>
            <a:r>
              <a:rPr lang="tr-TR" sz="28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TS ISO/IEC 27001</a:t>
            </a:r>
            <a:endParaRPr lang="tr-TR" sz="2800" dirty="0">
              <a:solidFill>
                <a:srgbClr val="FF0000"/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 txBox="1">
            <a:spLocks/>
          </p:cNvSpPr>
          <p:nvPr/>
        </p:nvSpPr>
        <p:spPr>
          <a:xfrm>
            <a:off x="755576" y="1052736"/>
            <a:ext cx="8820472" cy="2368550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tr-T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  <a:t/>
            </a:r>
            <a:br>
              <a:rPr kumimoji="0" lang="tr-T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</a:br>
            <a:r>
              <a:rPr lang="tr-TR" sz="2000" b="1" dirty="0" smtClean="0">
                <a:latin typeface="+mj-lt"/>
              </a:rPr>
              <a:t>TS </a:t>
            </a:r>
            <a:r>
              <a:rPr lang="tr-TR" sz="2000" b="1" dirty="0" smtClean="0">
                <a:latin typeface="+mj-lt"/>
              </a:rPr>
              <a:t>ISO/IEC 15504-1</a:t>
            </a:r>
            <a:r>
              <a:rPr lang="tr-TR" sz="2000" dirty="0" smtClean="0">
                <a:latin typeface="+mj-lt"/>
              </a:rPr>
              <a:t> </a:t>
            </a:r>
            <a:br>
              <a:rPr lang="tr-TR" sz="2000" dirty="0" smtClean="0">
                <a:latin typeface="+mj-lt"/>
              </a:rPr>
            </a:br>
            <a:r>
              <a:rPr lang="tr-TR" sz="2000" dirty="0" smtClean="0">
                <a:latin typeface="+mj-lt"/>
              </a:rPr>
              <a:t>Bölüm 1</a:t>
            </a:r>
            <a:r>
              <a:rPr lang="tr-TR" sz="2000" dirty="0" smtClean="0">
                <a:latin typeface="+mj-lt"/>
              </a:rPr>
              <a:t>: kavramlar ve tanımlar sözlüğü</a:t>
            </a:r>
            <a:br>
              <a:rPr lang="tr-TR" sz="2000" dirty="0" smtClean="0">
                <a:latin typeface="+mj-lt"/>
              </a:rPr>
            </a:br>
            <a:r>
              <a:rPr lang="tr-TR" sz="2000" b="1" dirty="0" smtClean="0">
                <a:latin typeface="+mj-lt"/>
              </a:rPr>
              <a:t>TS </a:t>
            </a:r>
            <a:r>
              <a:rPr lang="tr-TR" sz="2000" b="1" dirty="0" smtClean="0">
                <a:latin typeface="+mj-lt"/>
              </a:rPr>
              <a:t>ISO/IEC 15504-2</a:t>
            </a:r>
            <a:r>
              <a:rPr lang="tr-TR" sz="2000" dirty="0" smtClean="0">
                <a:latin typeface="+mj-lt"/>
              </a:rPr>
              <a:t> </a:t>
            </a:r>
            <a:br>
              <a:rPr lang="tr-TR" sz="2000" dirty="0" smtClean="0">
                <a:latin typeface="+mj-lt"/>
              </a:rPr>
            </a:br>
            <a:r>
              <a:rPr lang="tr-TR" sz="2000" dirty="0" smtClean="0">
                <a:latin typeface="+mj-lt"/>
              </a:rPr>
              <a:t>Bölüm </a:t>
            </a:r>
            <a:r>
              <a:rPr lang="tr-TR" sz="2000" dirty="0" smtClean="0">
                <a:latin typeface="+mj-lt"/>
              </a:rPr>
              <a:t>2: Değerlendirmeyi gerçekleştirme</a:t>
            </a:r>
            <a:br>
              <a:rPr lang="tr-TR" sz="2000" dirty="0" smtClean="0">
                <a:latin typeface="+mj-lt"/>
              </a:rPr>
            </a:br>
            <a:r>
              <a:rPr lang="tr-TR" sz="2000" b="1" dirty="0" smtClean="0">
                <a:latin typeface="+mj-lt"/>
              </a:rPr>
              <a:t>TS </a:t>
            </a:r>
            <a:r>
              <a:rPr lang="tr-TR" sz="2000" b="1" dirty="0" smtClean="0">
                <a:latin typeface="+mj-lt"/>
              </a:rPr>
              <a:t>ISO/IEC 15504-3</a:t>
            </a:r>
            <a:r>
              <a:rPr lang="tr-TR" sz="2000" dirty="0" smtClean="0">
                <a:latin typeface="+mj-lt"/>
              </a:rPr>
              <a:t> </a:t>
            </a:r>
            <a:br>
              <a:rPr lang="tr-TR" sz="2000" dirty="0" smtClean="0">
                <a:latin typeface="+mj-lt"/>
              </a:rPr>
            </a:br>
            <a:r>
              <a:rPr lang="tr-TR" sz="2000" dirty="0" smtClean="0">
                <a:latin typeface="+mj-lt"/>
              </a:rPr>
              <a:t>Bölüm </a:t>
            </a:r>
            <a:r>
              <a:rPr lang="tr-TR" sz="2000" dirty="0" smtClean="0">
                <a:latin typeface="+mj-lt"/>
              </a:rPr>
              <a:t>3: Bir değerlendirmenin uygulanması için rehber </a:t>
            </a:r>
            <a:br>
              <a:rPr lang="tr-TR" sz="2000" dirty="0" smtClean="0">
                <a:latin typeface="+mj-lt"/>
              </a:rPr>
            </a:br>
            <a:r>
              <a:rPr lang="tr-TR" sz="2000" b="1" dirty="0" smtClean="0">
                <a:latin typeface="+mj-lt"/>
              </a:rPr>
              <a:t>TS </a:t>
            </a:r>
            <a:r>
              <a:rPr lang="tr-TR" sz="2000" b="1" dirty="0" smtClean="0">
                <a:latin typeface="+mj-lt"/>
              </a:rPr>
              <a:t>ISO/IEC 15504-4</a:t>
            </a:r>
            <a:r>
              <a:rPr lang="tr-TR" sz="2000" dirty="0" smtClean="0">
                <a:latin typeface="+mj-lt"/>
              </a:rPr>
              <a:t> </a:t>
            </a:r>
            <a:br>
              <a:rPr lang="tr-TR" sz="2000" dirty="0" smtClean="0">
                <a:latin typeface="+mj-lt"/>
              </a:rPr>
            </a:br>
            <a:r>
              <a:rPr lang="tr-TR" sz="2000" dirty="0" smtClean="0">
                <a:latin typeface="+mj-lt"/>
              </a:rPr>
              <a:t>Bölüm </a:t>
            </a:r>
            <a:r>
              <a:rPr lang="tr-TR" sz="2000" dirty="0" smtClean="0">
                <a:latin typeface="+mj-lt"/>
              </a:rPr>
              <a:t>4: Süreç iyileştirme ve süreç yeterlilik tespiti için kılavuzluk</a:t>
            </a:r>
            <a:br>
              <a:rPr lang="tr-TR" sz="2000" dirty="0" smtClean="0">
                <a:latin typeface="+mj-lt"/>
              </a:rPr>
            </a:br>
            <a:r>
              <a:rPr lang="tr-TR" sz="2000" b="1" dirty="0" smtClean="0">
                <a:latin typeface="+mj-lt"/>
              </a:rPr>
              <a:t>TS </a:t>
            </a:r>
            <a:r>
              <a:rPr lang="tr-TR" sz="2000" b="1" dirty="0" smtClean="0">
                <a:latin typeface="+mj-lt"/>
              </a:rPr>
              <a:t>ISO/IEC 15504-5</a:t>
            </a:r>
            <a:r>
              <a:rPr lang="tr-TR" sz="2000" dirty="0" smtClean="0">
                <a:latin typeface="+mj-lt"/>
              </a:rPr>
              <a:t> </a:t>
            </a:r>
            <a:br>
              <a:rPr lang="tr-TR" sz="2000" dirty="0" smtClean="0">
                <a:latin typeface="+mj-lt"/>
              </a:rPr>
            </a:br>
            <a:r>
              <a:rPr lang="tr-TR" sz="2000" dirty="0" smtClean="0">
                <a:latin typeface="+mj-lt"/>
              </a:rPr>
              <a:t>Bölüm 5</a:t>
            </a:r>
            <a:r>
              <a:rPr lang="tr-TR" sz="2000" dirty="0" smtClean="0">
                <a:latin typeface="+mj-lt"/>
              </a:rPr>
              <a:t>: Süreç değerlendirme modeli için örnek</a:t>
            </a:r>
            <a:br>
              <a:rPr lang="tr-TR" sz="2000" dirty="0" smtClean="0">
                <a:latin typeface="+mj-lt"/>
              </a:rPr>
            </a:br>
            <a:r>
              <a:rPr lang="tr-TR" sz="2000" b="1" dirty="0" smtClean="0">
                <a:latin typeface="+mj-lt"/>
              </a:rPr>
              <a:t>TSE ISO/IEC TR 15504-6 </a:t>
            </a:r>
            <a:r>
              <a:rPr lang="tr-TR" sz="2000" dirty="0" smtClean="0">
                <a:latin typeface="+mj-lt"/>
              </a:rPr>
              <a:t> </a:t>
            </a:r>
            <a:br>
              <a:rPr lang="tr-TR" sz="2000" dirty="0" smtClean="0">
                <a:latin typeface="+mj-lt"/>
              </a:rPr>
            </a:br>
            <a:r>
              <a:rPr lang="tr-TR" sz="2000" dirty="0" smtClean="0">
                <a:latin typeface="+mj-lt"/>
              </a:rPr>
              <a:t>Bölüm 6: Yaşam döngüsü süreci değerlendirme modeli için örnek</a:t>
            </a:r>
            <a:br>
              <a:rPr lang="tr-TR" sz="2000" dirty="0" smtClean="0">
                <a:latin typeface="+mj-lt"/>
              </a:rPr>
            </a:br>
            <a:r>
              <a:rPr lang="tr-TR" sz="2000" b="1" dirty="0" smtClean="0">
                <a:latin typeface="+mj-lt"/>
              </a:rPr>
              <a:t>TSE </a:t>
            </a:r>
            <a:r>
              <a:rPr lang="tr-TR" sz="2000" b="1" dirty="0" smtClean="0">
                <a:latin typeface="+mj-lt"/>
              </a:rPr>
              <a:t>ISO/IEC TR 15504-7 </a:t>
            </a:r>
            <a:r>
              <a:rPr lang="tr-TR" sz="2000" dirty="0" smtClean="0">
                <a:latin typeface="+mj-lt"/>
              </a:rPr>
              <a:t> </a:t>
            </a:r>
            <a:r>
              <a:rPr lang="tr-TR" sz="2000" dirty="0" smtClean="0">
                <a:latin typeface="+mj-lt"/>
              </a:rPr>
              <a:t/>
            </a:r>
            <a:br>
              <a:rPr lang="tr-TR" sz="2000" dirty="0" smtClean="0">
                <a:latin typeface="+mj-lt"/>
              </a:rPr>
            </a:br>
            <a:r>
              <a:rPr lang="tr-TR" sz="2000" dirty="0" smtClean="0">
                <a:latin typeface="+mj-lt"/>
              </a:rPr>
              <a:t>Bölüm </a:t>
            </a:r>
            <a:r>
              <a:rPr lang="tr-TR" sz="2000" dirty="0" smtClean="0">
                <a:latin typeface="+mj-lt"/>
              </a:rPr>
              <a:t>7: Kuruluş tecrübesinin değerlendirilmesi</a:t>
            </a:r>
            <a:br>
              <a:rPr lang="tr-TR" sz="2000" dirty="0" smtClean="0">
                <a:latin typeface="+mj-lt"/>
              </a:rPr>
            </a:br>
            <a:endParaRPr kumimoji="0" lang="tr-TR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Arial" pitchFamily="34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2771800" y="116632"/>
            <a:ext cx="630079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8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Bilgi Teknolojis</a:t>
            </a:r>
            <a:r>
              <a:rPr lang="tr-TR" sz="28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i</a:t>
            </a:r>
            <a:r>
              <a:rPr lang="tr-TR" sz="28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 - Süreç Değerlendirme</a:t>
            </a:r>
          </a:p>
          <a:p>
            <a:pPr algn="ctr"/>
            <a:r>
              <a:rPr lang="tr-TR" sz="28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TS ISO/IEC 15504</a:t>
            </a:r>
            <a:endParaRPr lang="tr-TR" sz="2800" dirty="0">
              <a:solidFill>
                <a:srgbClr val="FF0000"/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2 İçerik Yer Tutucusu"/>
          <p:cNvSpPr txBox="1">
            <a:spLocks/>
          </p:cNvSpPr>
          <p:nvPr/>
        </p:nvSpPr>
        <p:spPr>
          <a:xfrm>
            <a:off x="251520" y="1412776"/>
            <a:ext cx="8229600" cy="1728192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tr-TR" sz="2000" b="1" kern="0" dirty="0" smtClean="0">
                <a:cs typeface="Arial" pitchFamily="34" charset="0"/>
              </a:rPr>
              <a:t>SPICE</a:t>
            </a:r>
          </a:p>
          <a:p>
            <a:pPr lvl="0" algn="ctr">
              <a:spcBef>
                <a:spcPct val="0"/>
              </a:spcBef>
              <a:defRPr/>
            </a:pPr>
            <a:r>
              <a:rPr lang="tr-TR" sz="2000" kern="0" dirty="0" smtClean="0">
                <a:cs typeface="Arial" pitchFamily="34" charset="0"/>
              </a:rPr>
              <a:t>(SOFTWARE PROCESS IMPROVEMENT </a:t>
            </a:r>
          </a:p>
          <a:p>
            <a:pPr lvl="0" algn="ctr">
              <a:spcBef>
                <a:spcPct val="0"/>
              </a:spcBef>
              <a:defRPr/>
            </a:pPr>
            <a:r>
              <a:rPr lang="tr-TR" sz="2000" kern="0" dirty="0" smtClean="0">
                <a:cs typeface="Arial" pitchFamily="34" charset="0"/>
              </a:rPr>
              <a:t>AND CAPABILITY DETERMINATION)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Arial" pitchFamily="34" charset="0"/>
            </a:endParaRPr>
          </a:p>
          <a:p>
            <a:pPr lvl="0" fontAlgn="base">
              <a:spcAft>
                <a:spcPct val="0"/>
              </a:spcAft>
              <a:defRPr/>
            </a:pPr>
            <a:r>
              <a:rPr lang="tr-TR" sz="2000" b="1" kern="0" dirty="0" smtClean="0">
                <a:cs typeface="Arial" pitchFamily="34" charset="0"/>
              </a:rPr>
              <a:t>Ana Süreçler (</a:t>
            </a:r>
            <a:r>
              <a:rPr lang="tr-TR" sz="2000" b="1" kern="0" dirty="0" smtClean="0">
                <a:cs typeface="Arial" pitchFamily="34" charset="0"/>
              </a:rPr>
              <a:t>Birincil Kullanım Ömrü Süreçleri</a:t>
            </a:r>
            <a:r>
              <a:rPr lang="tr-TR" sz="2000" b="1" kern="0" dirty="0" smtClean="0">
                <a:cs typeface="Arial" pitchFamily="34" charset="0"/>
              </a:rPr>
              <a:t>)</a:t>
            </a:r>
            <a:endParaRPr lang="tr-TR" sz="2000" b="1" kern="0" dirty="0" smtClean="0">
              <a:cs typeface="Arial" pitchFamily="34" charset="0"/>
            </a:endParaRPr>
          </a:p>
          <a:p>
            <a:pPr marL="0" lvl="1" fontAlgn="base">
              <a:spcAft>
                <a:spcPct val="0"/>
              </a:spcAft>
              <a:defRPr/>
            </a:pPr>
            <a:r>
              <a:rPr lang="tr-TR" sz="2000" kern="0" dirty="0" smtClean="0">
                <a:cs typeface="Arial" pitchFamily="34" charset="0"/>
              </a:rPr>
              <a:t>Müşteri-Tedarikçi-İşletme (ACQ, SPL, </a:t>
            </a:r>
            <a:r>
              <a:rPr lang="tr-TR" sz="2000" kern="0" dirty="0" smtClean="0">
                <a:cs typeface="Arial" pitchFamily="34" charset="0"/>
              </a:rPr>
              <a:t>OPE)	</a:t>
            </a:r>
          </a:p>
          <a:p>
            <a:pPr marL="0" lvl="1" fontAlgn="base">
              <a:spcAft>
                <a:spcPct val="0"/>
              </a:spcAft>
              <a:defRPr/>
            </a:pPr>
            <a:r>
              <a:rPr lang="tr-TR" sz="2000" kern="0" dirty="0" smtClean="0">
                <a:cs typeface="Arial" pitchFamily="34" charset="0"/>
              </a:rPr>
              <a:t>Mühendislik </a:t>
            </a:r>
            <a:r>
              <a:rPr lang="tr-TR" sz="2000" kern="0" dirty="0" smtClean="0">
                <a:cs typeface="Arial" pitchFamily="34" charset="0"/>
              </a:rPr>
              <a:t>(ENG)</a:t>
            </a:r>
          </a:p>
          <a:p>
            <a:pPr lvl="0" fontAlgn="base">
              <a:spcAft>
                <a:spcPct val="0"/>
              </a:spcAft>
              <a:defRPr/>
            </a:pPr>
            <a:endParaRPr lang="tr-TR" sz="2000" b="1" kern="0" dirty="0" smtClean="0">
              <a:cs typeface="Arial" pitchFamily="34" charset="0"/>
            </a:endParaRPr>
          </a:p>
          <a:p>
            <a:pPr lvl="0" fontAlgn="base">
              <a:spcAft>
                <a:spcPct val="0"/>
              </a:spcAft>
              <a:defRPr/>
            </a:pPr>
            <a:r>
              <a:rPr lang="tr-TR" sz="2000" b="1" kern="0" dirty="0" smtClean="0">
                <a:cs typeface="Arial" pitchFamily="34" charset="0"/>
              </a:rPr>
              <a:t>Destekleyen Süreçler(DSG)</a:t>
            </a:r>
          </a:p>
          <a:p>
            <a:pPr lvl="0" fontAlgn="base">
              <a:spcAft>
                <a:spcPct val="0"/>
              </a:spcAft>
              <a:defRPr/>
            </a:pPr>
            <a:r>
              <a:rPr lang="tr-TR" sz="2000" kern="0" dirty="0" smtClean="0">
                <a:cs typeface="Arial" pitchFamily="34" charset="0"/>
              </a:rPr>
              <a:t>Organizasyon </a:t>
            </a:r>
            <a:r>
              <a:rPr lang="tr-TR" sz="2000" kern="0" dirty="0" smtClean="0">
                <a:cs typeface="Arial" pitchFamily="34" charset="0"/>
              </a:rPr>
              <a:t>Süreçleri</a:t>
            </a:r>
          </a:p>
          <a:p>
            <a:pPr marL="0" lvl="1" fontAlgn="base">
              <a:spcAft>
                <a:spcPct val="0"/>
              </a:spcAft>
              <a:defRPr/>
            </a:pPr>
            <a:r>
              <a:rPr lang="tr-TR" sz="2000" kern="0" dirty="0" smtClean="0">
                <a:cs typeface="Arial" pitchFamily="34" charset="0"/>
              </a:rPr>
              <a:t>Proje (MAN)</a:t>
            </a:r>
          </a:p>
          <a:p>
            <a:pPr marL="0" lvl="1" fontAlgn="base">
              <a:spcAft>
                <a:spcPct val="0"/>
              </a:spcAft>
              <a:defRPr/>
            </a:pPr>
            <a:r>
              <a:rPr lang="tr-TR" sz="2000" kern="0" dirty="0" smtClean="0">
                <a:cs typeface="Arial" pitchFamily="34" charset="0"/>
              </a:rPr>
              <a:t>Organizasyon (PIM, RIN, REU)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Arial" pitchFamily="34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Bu alanda bu güne kadar 1 firma belgelendirildi.</a:t>
            </a:r>
          </a:p>
        </p:txBody>
      </p:sp>
      <p:sp>
        <p:nvSpPr>
          <p:cNvPr id="8" name="7 Dikdörtgen"/>
          <p:cNvSpPr/>
          <p:nvPr/>
        </p:nvSpPr>
        <p:spPr>
          <a:xfrm>
            <a:off x="2987824" y="116632"/>
            <a:ext cx="608477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8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Bilgi Teknolojis</a:t>
            </a:r>
            <a:r>
              <a:rPr lang="tr-TR" sz="28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i</a:t>
            </a:r>
            <a:r>
              <a:rPr lang="tr-TR" sz="28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 - Süreç Değerlendirme</a:t>
            </a:r>
          </a:p>
          <a:p>
            <a:pPr algn="ctr"/>
            <a:r>
              <a:rPr lang="tr-TR" sz="28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TS ISO/IEC 15504</a:t>
            </a:r>
            <a:endParaRPr lang="tr-TR" sz="2800" dirty="0">
              <a:solidFill>
                <a:srgbClr val="FF0000"/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2 İçerik Yer Tutucusu"/>
          <p:cNvSpPr txBox="1">
            <a:spLocks/>
          </p:cNvSpPr>
          <p:nvPr/>
        </p:nvSpPr>
        <p:spPr>
          <a:xfrm>
            <a:off x="457200" y="1600200"/>
            <a:ext cx="7467600" cy="4873625"/>
          </a:xfrm>
          <a:prstGeom prst="rect">
            <a:avLst/>
          </a:prstGeom>
        </p:spPr>
        <p:txBody>
          <a:bodyPr/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TS 13298</a:t>
            </a:r>
            <a:r>
              <a:rPr kumimoji="0" lang="tr-T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	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Elektronik Belge Yönetimi</a:t>
            </a:r>
          </a:p>
          <a:p>
            <a:pPr algn="just" fontAlgn="base">
              <a:spcAft>
                <a:spcPct val="0"/>
              </a:spcAft>
            </a:pPr>
            <a:endParaRPr kumimoji="0" lang="tr-TR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Arial" pitchFamily="34" charset="0"/>
            </a:endParaRPr>
          </a:p>
          <a:p>
            <a:pPr algn="just" fontAlgn="base">
              <a:spcAft>
                <a:spcPct val="0"/>
              </a:spcAft>
            </a:pPr>
            <a:endParaRPr lang="tr-TR" sz="2000" kern="0" dirty="0" smtClean="0">
              <a:latin typeface="+mj-lt"/>
              <a:cs typeface="Arial" pitchFamily="34" charset="0"/>
            </a:endParaRPr>
          </a:p>
          <a:p>
            <a:pPr algn="just" fontAlgn="base">
              <a:spcAft>
                <a:spcPct val="0"/>
              </a:spcAft>
            </a:pPr>
            <a:r>
              <a:rPr kumimoji="0" lang="tr-T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Bu </a:t>
            </a:r>
            <a:r>
              <a:rPr kumimoji="0" lang="tr-TR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standard</a:t>
            </a:r>
            <a:r>
              <a:rPr kumimoji="0" lang="tr-T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, kurumlarda üretilen ve/veya üretilmesi muhtemel elektronik dokümanların belge niteliğinin korunabilmesi için gerekli </a:t>
            </a:r>
            <a:r>
              <a:rPr kumimoji="0" lang="tr-TR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standardların</a:t>
            </a:r>
            <a:r>
              <a:rPr kumimoji="0" lang="tr-T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 belirlenmesi amaçlar.</a:t>
            </a:r>
            <a:endParaRPr lang="tr-TR" sz="2000" kern="0" dirty="0" smtClean="0">
              <a:cs typeface="Arial" pitchFamily="34" charset="0"/>
            </a:endParaRP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defRPr/>
            </a:pPr>
            <a:endParaRPr lang="tr-TR" sz="2000" kern="0" dirty="0" smtClean="0">
              <a:cs typeface="Arial" pitchFamily="34" charset="0"/>
            </a:endParaRPr>
          </a:p>
          <a:p>
            <a:pPr marL="342900" indent="-342900" algn="just" fontAlgn="base">
              <a:spcBef>
                <a:spcPct val="20000"/>
              </a:spcBef>
              <a:spcAft>
                <a:spcPct val="0"/>
              </a:spcAft>
            </a:pPr>
            <a:endParaRPr lang="tr-TR" sz="2000" kern="0" dirty="0" smtClean="0">
              <a:latin typeface="+mj-lt"/>
              <a:cs typeface="Arial" pitchFamily="34" charset="0"/>
            </a:endParaRP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tr-TR" sz="2000" kern="0" dirty="0" smtClean="0">
                <a:cs typeface="Arial" pitchFamily="34" charset="0"/>
              </a:rPr>
              <a:t>Bu alanda bu güne kadar </a:t>
            </a:r>
            <a:r>
              <a:rPr lang="tr-TR" sz="2000" kern="0" dirty="0" smtClean="0">
                <a:cs typeface="Arial" pitchFamily="34" charset="0"/>
              </a:rPr>
              <a:t>3 </a:t>
            </a:r>
            <a:r>
              <a:rPr lang="tr-TR" sz="2000" kern="0" dirty="0" smtClean="0">
                <a:cs typeface="Arial" pitchFamily="34" charset="0"/>
              </a:rPr>
              <a:t>firma belgelendirildi.</a:t>
            </a:r>
            <a:endParaRPr lang="tr-TR" sz="2000" kern="0" dirty="0" smtClean="0">
              <a:cs typeface="Arial" pitchFamily="34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2987824" y="116632"/>
            <a:ext cx="608477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8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Elektronik Belge Yönetimi</a:t>
            </a:r>
          </a:p>
          <a:p>
            <a:pPr algn="ctr"/>
            <a:r>
              <a:rPr lang="tr-TR" sz="28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TS 13298</a:t>
            </a:r>
            <a:endParaRPr lang="tr-TR" sz="2800" dirty="0">
              <a:solidFill>
                <a:srgbClr val="FF0000"/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66464" y="1611228"/>
            <a:ext cx="8382000" cy="3490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ts val="500"/>
              </a:spcBef>
              <a:spcAft>
                <a:spcPts val="500"/>
              </a:spcAft>
            </a:pPr>
            <a:r>
              <a:rPr lang="en-AU" sz="2000" dirty="0" err="1" smtClean="0">
                <a:latin typeface="+mj-lt"/>
                <a:cs typeface="Arial" pitchFamily="34" charset="0"/>
              </a:rPr>
              <a:t>Türk</a:t>
            </a:r>
            <a:r>
              <a:rPr lang="en-AU" sz="2000" dirty="0" smtClean="0">
                <a:latin typeface="+mj-lt"/>
                <a:cs typeface="Arial" pitchFamily="34" charset="0"/>
              </a:rPr>
              <a:t> </a:t>
            </a:r>
            <a:r>
              <a:rPr lang="en-AU" sz="2000" dirty="0" err="1">
                <a:latin typeface="+mj-lt"/>
                <a:cs typeface="Arial" pitchFamily="34" charset="0"/>
              </a:rPr>
              <a:t>Standardları</a:t>
            </a:r>
            <a:r>
              <a:rPr lang="en-AU" sz="2000" dirty="0">
                <a:latin typeface="+mj-lt"/>
                <a:cs typeface="Arial" pitchFamily="34" charset="0"/>
              </a:rPr>
              <a:t> </a:t>
            </a:r>
            <a:r>
              <a:rPr lang="en-AU" sz="2000" dirty="0" err="1">
                <a:latin typeface="+mj-lt"/>
                <a:cs typeface="Arial" pitchFamily="34" charset="0"/>
              </a:rPr>
              <a:t>Enstitüsü</a:t>
            </a:r>
            <a:r>
              <a:rPr lang="en-AU" sz="2000" dirty="0">
                <a:latin typeface="+mj-lt"/>
                <a:cs typeface="Arial" pitchFamily="34" charset="0"/>
              </a:rPr>
              <a:t>  1964 </a:t>
            </a:r>
            <a:r>
              <a:rPr lang="en-AU" sz="2000" dirty="0" err="1">
                <a:latin typeface="+mj-lt"/>
                <a:cs typeface="Arial" pitchFamily="34" charset="0"/>
              </a:rPr>
              <a:t>yılında</a:t>
            </a:r>
            <a:r>
              <a:rPr lang="en-AU" sz="2000" dirty="0">
                <a:latin typeface="+mj-lt"/>
                <a:cs typeface="Arial" pitchFamily="34" charset="0"/>
              </a:rPr>
              <a:t> </a:t>
            </a:r>
            <a:r>
              <a:rPr lang="en-AU" sz="2000" dirty="0" err="1">
                <a:latin typeface="+mj-lt"/>
                <a:cs typeface="Arial" pitchFamily="34" charset="0"/>
              </a:rPr>
              <a:t>uygulamaya</a:t>
            </a:r>
            <a:r>
              <a:rPr lang="en-AU" sz="2000" dirty="0">
                <a:latin typeface="+mj-lt"/>
                <a:cs typeface="Arial" pitchFamily="34" charset="0"/>
              </a:rPr>
              <a:t> </a:t>
            </a:r>
            <a:r>
              <a:rPr lang="en-AU" sz="2000" dirty="0" err="1">
                <a:latin typeface="+mj-lt"/>
                <a:cs typeface="Arial" pitchFamily="34" charset="0"/>
              </a:rPr>
              <a:t>koyduğu</a:t>
            </a:r>
            <a:r>
              <a:rPr lang="en-AU" sz="2000" dirty="0">
                <a:latin typeface="+mj-lt"/>
                <a:cs typeface="Arial" pitchFamily="34" charset="0"/>
              </a:rPr>
              <a:t> "</a:t>
            </a:r>
            <a:r>
              <a:rPr lang="en-AU" sz="2000" dirty="0" err="1">
                <a:latin typeface="+mj-lt"/>
                <a:cs typeface="Arial" pitchFamily="34" charset="0"/>
              </a:rPr>
              <a:t>Standardlara</a:t>
            </a:r>
            <a:r>
              <a:rPr lang="en-AU" sz="2000" dirty="0">
                <a:latin typeface="+mj-lt"/>
                <a:cs typeface="Arial" pitchFamily="34" charset="0"/>
              </a:rPr>
              <a:t> </a:t>
            </a:r>
            <a:r>
              <a:rPr lang="en-AU" sz="2000" dirty="0" err="1">
                <a:latin typeface="+mj-lt"/>
                <a:cs typeface="Arial" pitchFamily="34" charset="0"/>
              </a:rPr>
              <a:t>Uygunluk</a:t>
            </a:r>
            <a:r>
              <a:rPr lang="en-AU" sz="2000" dirty="0">
                <a:latin typeface="+mj-lt"/>
                <a:cs typeface="Arial" pitchFamily="34" charset="0"/>
              </a:rPr>
              <a:t> </a:t>
            </a:r>
            <a:r>
              <a:rPr lang="en-AU" sz="2000" dirty="0" err="1">
                <a:latin typeface="+mj-lt"/>
                <a:cs typeface="Arial" pitchFamily="34" charset="0"/>
              </a:rPr>
              <a:t>Belgelendirmesi</a:t>
            </a:r>
            <a:r>
              <a:rPr lang="en-AU" sz="2000" dirty="0">
                <a:latin typeface="+mj-lt"/>
                <a:cs typeface="Arial" pitchFamily="34" charset="0"/>
              </a:rPr>
              <a:t> (TSE </a:t>
            </a:r>
            <a:r>
              <a:rPr lang="en-AU" sz="2000" dirty="0" err="1" smtClean="0">
                <a:latin typeface="+mj-lt"/>
                <a:cs typeface="Arial" pitchFamily="34" charset="0"/>
              </a:rPr>
              <a:t>Markası</a:t>
            </a:r>
            <a:r>
              <a:rPr lang="tr-TR" sz="2000" dirty="0" err="1" smtClean="0">
                <a:latin typeface="+mj-lt"/>
                <a:cs typeface="Arial" pitchFamily="34" charset="0"/>
              </a:rPr>
              <a:t>nı</a:t>
            </a:r>
            <a:r>
              <a:rPr lang="en-AU" sz="2000" dirty="0" smtClean="0">
                <a:latin typeface="+mj-lt"/>
                <a:cs typeface="Arial" pitchFamily="34" charset="0"/>
              </a:rPr>
              <a:t> </a:t>
            </a:r>
            <a:r>
              <a:rPr lang="en-AU" sz="2000" dirty="0" err="1">
                <a:latin typeface="+mj-lt"/>
                <a:cs typeface="Arial" pitchFamily="34" charset="0"/>
              </a:rPr>
              <a:t>Kullanma</a:t>
            </a:r>
            <a:r>
              <a:rPr lang="en-AU" sz="2000" dirty="0">
                <a:latin typeface="+mj-lt"/>
                <a:cs typeface="Arial" pitchFamily="34" charset="0"/>
              </a:rPr>
              <a:t> </a:t>
            </a:r>
            <a:r>
              <a:rPr lang="en-AU" sz="2000" dirty="0" err="1">
                <a:latin typeface="+mj-lt"/>
                <a:cs typeface="Arial" pitchFamily="34" charset="0"/>
              </a:rPr>
              <a:t>Hakkının</a:t>
            </a:r>
            <a:r>
              <a:rPr lang="en-AU" sz="2000" dirty="0">
                <a:latin typeface="+mj-lt"/>
                <a:cs typeface="Arial" pitchFamily="34" charset="0"/>
              </a:rPr>
              <a:t> </a:t>
            </a:r>
            <a:r>
              <a:rPr lang="en-AU" sz="2000" dirty="0" err="1">
                <a:latin typeface="+mj-lt"/>
                <a:cs typeface="Arial" pitchFamily="34" charset="0"/>
              </a:rPr>
              <a:t>verilmesi</a:t>
            </a:r>
            <a:r>
              <a:rPr lang="en-AU" sz="2000" dirty="0">
                <a:latin typeface="+mj-lt"/>
                <a:cs typeface="Arial" pitchFamily="34" charset="0"/>
              </a:rPr>
              <a:t>)" </a:t>
            </a:r>
            <a:r>
              <a:rPr lang="en-AU" sz="2000" dirty="0" err="1">
                <a:latin typeface="+mj-lt"/>
                <a:cs typeface="Arial" pitchFamily="34" charset="0"/>
              </a:rPr>
              <a:t>ile</a:t>
            </a:r>
            <a:r>
              <a:rPr lang="en-AU" sz="2000" dirty="0">
                <a:latin typeface="+mj-lt"/>
                <a:cs typeface="Arial" pitchFamily="34" charset="0"/>
              </a:rPr>
              <a:t> </a:t>
            </a:r>
            <a:r>
              <a:rPr lang="en-AU" sz="2000" dirty="0" err="1">
                <a:latin typeface="+mj-lt"/>
                <a:cs typeface="Arial" pitchFamily="34" charset="0"/>
              </a:rPr>
              <a:t>ürün</a:t>
            </a:r>
            <a:r>
              <a:rPr lang="en-AU" sz="2000" dirty="0">
                <a:latin typeface="+mj-lt"/>
                <a:cs typeface="Arial" pitchFamily="34" charset="0"/>
              </a:rPr>
              <a:t> </a:t>
            </a:r>
            <a:r>
              <a:rPr lang="en-AU" sz="2000" dirty="0" err="1">
                <a:latin typeface="+mj-lt"/>
                <a:cs typeface="Arial" pitchFamily="34" charset="0"/>
              </a:rPr>
              <a:t>belgelendirmesini</a:t>
            </a:r>
            <a:r>
              <a:rPr lang="en-AU" sz="2000" dirty="0">
                <a:latin typeface="+mj-lt"/>
                <a:cs typeface="Arial" pitchFamily="34" charset="0"/>
              </a:rPr>
              <a:t> </a:t>
            </a:r>
            <a:r>
              <a:rPr lang="en-AU" sz="2000" dirty="0" err="1">
                <a:latin typeface="+mj-lt"/>
                <a:cs typeface="Arial" pitchFamily="34" charset="0"/>
              </a:rPr>
              <a:t>başlatmıştır</a:t>
            </a:r>
            <a:r>
              <a:rPr lang="en-AU" sz="2000" dirty="0">
                <a:latin typeface="+mj-lt"/>
                <a:cs typeface="Arial" pitchFamily="34" charset="0"/>
              </a:rPr>
              <a:t>. </a:t>
            </a:r>
            <a:endParaRPr lang="tr-TR" sz="2000" dirty="0" smtClean="0">
              <a:latin typeface="+mj-lt"/>
              <a:cs typeface="Arial" pitchFamily="34" charset="0"/>
            </a:endParaRPr>
          </a:p>
          <a:p>
            <a:pPr algn="just" eaLnBrk="0" hangingPunct="0">
              <a:spcBef>
                <a:spcPts val="500"/>
              </a:spcBef>
              <a:spcAft>
                <a:spcPts val="500"/>
              </a:spcAft>
            </a:pPr>
            <a:endParaRPr lang="tr-TR" sz="2000" dirty="0" smtClean="0">
              <a:latin typeface="+mj-lt"/>
              <a:cs typeface="Arial" pitchFamily="34" charset="0"/>
            </a:endParaRPr>
          </a:p>
          <a:p>
            <a:pPr algn="just" eaLnBrk="0" hangingPunct="0">
              <a:spcBef>
                <a:spcPts val="500"/>
              </a:spcBef>
              <a:spcAft>
                <a:spcPts val="500"/>
              </a:spcAft>
            </a:pPr>
            <a:endParaRPr lang="tr-TR" sz="2000" dirty="0" smtClean="0">
              <a:latin typeface="+mj-lt"/>
              <a:cs typeface="Arial" pitchFamily="34" charset="0"/>
            </a:endParaRPr>
          </a:p>
          <a:p>
            <a:pPr lvl="0" algn="ctr">
              <a:defRPr/>
            </a:pPr>
            <a:r>
              <a:rPr lang="tr-TR" sz="2000" b="1" dirty="0" smtClean="0">
                <a:latin typeface="+mj-lt"/>
                <a:cs typeface="Arial" pitchFamily="34" charset="0"/>
              </a:rPr>
              <a:t>14 EKİM</a:t>
            </a:r>
          </a:p>
          <a:p>
            <a:pPr lvl="0" algn="just">
              <a:defRPr/>
            </a:pPr>
            <a:r>
              <a:rPr lang="tr-TR" sz="2000" dirty="0" smtClean="0">
                <a:latin typeface="+mj-lt"/>
                <a:cs typeface="Arial" pitchFamily="34" charset="0"/>
              </a:rPr>
              <a:t>Dünya </a:t>
            </a:r>
            <a:r>
              <a:rPr lang="tr-TR" sz="2000" dirty="0" err="1" smtClean="0">
                <a:latin typeface="+mj-lt"/>
                <a:cs typeface="Arial" pitchFamily="34" charset="0"/>
              </a:rPr>
              <a:t>Standardlar</a:t>
            </a:r>
            <a:r>
              <a:rPr lang="tr-TR" sz="2000" dirty="0" smtClean="0">
                <a:latin typeface="+mj-lt"/>
                <a:cs typeface="Arial" pitchFamily="34" charset="0"/>
              </a:rPr>
              <a:t> Günü ilk olarak dönemin TSE (</a:t>
            </a:r>
            <a:r>
              <a:rPr lang="tr-TR" sz="2000" dirty="0" smtClean="0">
                <a:latin typeface="+mj-lt"/>
                <a:cs typeface="Arial" pitchFamily="34" charset="0"/>
              </a:rPr>
              <a:t>1960-1972) ve </a:t>
            </a:r>
            <a:r>
              <a:rPr lang="tr-TR" sz="2000" dirty="0" smtClean="0">
                <a:latin typeface="+mj-lt"/>
                <a:cs typeface="Arial" pitchFamily="34" charset="0"/>
              </a:rPr>
              <a:t>ISO </a:t>
            </a:r>
            <a:r>
              <a:rPr lang="en-GB" sz="2000" dirty="0" smtClean="0">
                <a:latin typeface="+mj-lt"/>
                <a:cs typeface="Arial" pitchFamily="34" charset="0"/>
              </a:rPr>
              <a:t>(1968-1970) </a:t>
            </a:r>
            <a:r>
              <a:rPr lang="tr-TR" sz="2000" dirty="0" smtClean="0">
                <a:latin typeface="+mj-lt"/>
                <a:cs typeface="Arial" pitchFamily="34" charset="0"/>
              </a:rPr>
              <a:t>Başkanı olan </a:t>
            </a:r>
            <a:r>
              <a:rPr lang="en-GB" sz="2000" dirty="0" err="1" smtClean="0">
                <a:latin typeface="+mj-lt"/>
                <a:cs typeface="Arial" pitchFamily="34" charset="0"/>
              </a:rPr>
              <a:t>Faruk</a:t>
            </a:r>
            <a:r>
              <a:rPr lang="en-GB" sz="2000" dirty="0" smtClean="0">
                <a:latin typeface="+mj-lt"/>
                <a:cs typeface="Arial" pitchFamily="34" charset="0"/>
              </a:rPr>
              <a:t> </a:t>
            </a:r>
            <a:r>
              <a:rPr lang="en-GB" sz="2000" dirty="0" smtClean="0">
                <a:latin typeface="+mj-lt"/>
                <a:cs typeface="Arial" pitchFamily="34" charset="0"/>
              </a:rPr>
              <a:t>SUNTER </a:t>
            </a:r>
            <a:r>
              <a:rPr lang="tr-TR" sz="2000" dirty="0" smtClean="0">
                <a:latin typeface="+mj-lt"/>
                <a:cs typeface="Arial" pitchFamily="34" charset="0"/>
              </a:rPr>
              <a:t>tarafından 1</a:t>
            </a:r>
            <a:r>
              <a:rPr lang="en-GB" sz="2000" dirty="0" smtClean="0">
                <a:latin typeface="+mj-lt"/>
                <a:cs typeface="Arial" pitchFamily="34" charset="0"/>
              </a:rPr>
              <a:t>970 </a:t>
            </a:r>
            <a:r>
              <a:rPr lang="tr-TR" sz="2000" dirty="0" smtClean="0">
                <a:latin typeface="+mj-lt"/>
                <a:cs typeface="Arial" pitchFamily="34" charset="0"/>
              </a:rPr>
              <a:t>yılında Ankara’da yapılan ISO Genel Kurulunda teklif edilmiş ve onaylanmıştır. </a:t>
            </a:r>
            <a:r>
              <a:rPr lang="tr-TR" sz="2000" dirty="0" smtClean="0">
                <a:latin typeface="+mj-lt"/>
                <a:cs typeface="Arial" pitchFamily="34" charset="0"/>
              </a:rPr>
              <a:t>Bugün </a:t>
            </a:r>
            <a:r>
              <a:rPr lang="tr-TR" sz="2000" dirty="0" smtClean="0">
                <a:latin typeface="+mj-lt"/>
                <a:cs typeface="Arial" pitchFamily="34" charset="0"/>
              </a:rPr>
              <a:t>bütün dünyada kutlanmaktadır.</a:t>
            </a:r>
            <a:endParaRPr lang="tr-TR" sz="2000" dirty="0">
              <a:latin typeface="+mj-lt"/>
              <a:cs typeface="Arial" pitchFamily="34" charset="0"/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4139952" y="220784"/>
            <a:ext cx="49326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Türk </a:t>
            </a:r>
            <a:r>
              <a:rPr lang="tr-TR" sz="2800" dirty="0" err="1" smtClean="0">
                <a:solidFill>
                  <a:srgbClr val="FF0000"/>
                </a:solidFill>
                <a:latin typeface="+mj-lt"/>
                <a:cs typeface="Arial" pitchFamily="34" charset="0"/>
              </a:rPr>
              <a:t>Standardları</a:t>
            </a:r>
            <a:r>
              <a:rPr lang="tr-TR" sz="28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 Enstitüsü</a:t>
            </a:r>
            <a:endParaRPr lang="tr-TR" sz="2800" dirty="0">
              <a:solidFill>
                <a:srgbClr val="FF0000"/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2 İçerik Yer Tutucusu"/>
          <p:cNvSpPr txBox="1">
            <a:spLocks/>
          </p:cNvSpPr>
          <p:nvPr/>
        </p:nvSpPr>
        <p:spPr>
          <a:xfrm>
            <a:off x="457200" y="1556792"/>
            <a:ext cx="8363272" cy="487362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TS 13298</a:t>
            </a:r>
            <a:r>
              <a:rPr lang="tr-TR" sz="2000" kern="0" dirty="0" smtClean="0">
                <a:latin typeface="+mj-lt"/>
                <a:cs typeface="Arial" pitchFamily="34" charset="0"/>
              </a:rPr>
              <a:t> </a:t>
            </a:r>
            <a:r>
              <a:rPr kumimoji="0" lang="tr-T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standardının kapsadığı konular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Arial" pitchFamily="34" charset="0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tr-TR" sz="2000" kern="0" dirty="0" smtClean="0">
                <a:cs typeface="Arial" pitchFamily="34" charset="0"/>
              </a:rPr>
              <a:t>a</a:t>
            </a:r>
            <a:r>
              <a:rPr lang="tr-TR" sz="2000" kern="0" dirty="0" smtClean="0">
                <a:cs typeface="Arial" pitchFamily="34" charset="0"/>
              </a:rPr>
              <a:t>) Elektronik belge yönetimi sistemi (EBYS) için gerekli sistem </a:t>
            </a:r>
            <a:r>
              <a:rPr lang="tr-TR" sz="2000" kern="0" dirty="0" smtClean="0">
                <a:cs typeface="Arial" pitchFamily="34" charset="0"/>
              </a:rPr>
              <a:t>gereksinimleri </a:t>
            </a:r>
            <a:endParaRPr lang="tr-TR" sz="2000" kern="0" dirty="0" smtClean="0">
              <a:cs typeface="Arial" pitchFamily="34" charset="0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tr-TR" sz="2000" kern="0" dirty="0" smtClean="0">
                <a:cs typeface="Arial" pitchFamily="34" charset="0"/>
              </a:rPr>
              <a:t>b) EBYS için gerekli belge yönetim teknikleri ve </a:t>
            </a:r>
            <a:r>
              <a:rPr lang="tr-TR" sz="2000" kern="0" dirty="0" smtClean="0">
                <a:cs typeface="Arial" pitchFamily="34" charset="0"/>
              </a:rPr>
              <a:t>uygulamaları, </a:t>
            </a:r>
            <a:endParaRPr lang="tr-TR" sz="2000" kern="0" dirty="0" smtClean="0">
              <a:cs typeface="Arial" pitchFamily="34" charset="0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tr-TR" sz="2000" kern="0" dirty="0" smtClean="0">
                <a:cs typeface="Arial" pitchFamily="34" charset="0"/>
              </a:rPr>
              <a:t>c) Elektronik belgelerin yönetilebilmesi için gerekli </a:t>
            </a:r>
            <a:r>
              <a:rPr lang="tr-TR" sz="2000" kern="0" dirty="0" smtClean="0">
                <a:cs typeface="Arial" pitchFamily="34" charset="0"/>
              </a:rPr>
              <a:t>gereksinimler,</a:t>
            </a:r>
            <a:endParaRPr lang="tr-TR" sz="2000" kern="0" dirty="0" smtClean="0">
              <a:cs typeface="Arial" pitchFamily="34" charset="0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tr-TR" sz="2000" kern="0" dirty="0" smtClean="0">
                <a:cs typeface="Arial" pitchFamily="34" charset="0"/>
              </a:rPr>
              <a:t>d) Elektronik ortamda üretilmemiş belgelerin yönetim fonksiyonlarının elektronik ortamda yürütülebilmesi için gerekli </a:t>
            </a:r>
            <a:r>
              <a:rPr lang="tr-TR" sz="2000" kern="0" dirty="0" smtClean="0">
                <a:cs typeface="Arial" pitchFamily="34" charset="0"/>
              </a:rPr>
              <a:t>gereksinimler,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tr-TR" sz="2000" kern="0" dirty="0" smtClean="0">
                <a:cs typeface="Arial" pitchFamily="34" charset="0"/>
              </a:rPr>
              <a:t>e) Elektronik belgelerde bulunması gereken diplomatik </a:t>
            </a:r>
            <a:r>
              <a:rPr lang="tr-TR" sz="2000" kern="0" dirty="0" smtClean="0">
                <a:cs typeface="Arial" pitchFamily="34" charset="0"/>
              </a:rPr>
              <a:t>özellikler,</a:t>
            </a:r>
            <a:endParaRPr lang="tr-TR" sz="2000" kern="0" dirty="0" smtClean="0">
              <a:cs typeface="Arial" pitchFamily="34" charset="0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tr-TR" sz="2000" kern="0" dirty="0" smtClean="0">
                <a:cs typeface="Arial" pitchFamily="34" charset="0"/>
              </a:rPr>
              <a:t>f) Elektronik belgelerin hukuki geçerliliklerinin sağlanması için alınması gereken önlemler, 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tr-TR" sz="2000" kern="0" dirty="0" smtClean="0">
                <a:cs typeface="Arial" pitchFamily="34" charset="0"/>
              </a:rPr>
              <a:t>g) Güvenli elektronik imza ve mühür sistemlerinin uygulanması için gerekli sistem alt yapısının tanımlanması.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defRPr/>
            </a:pPr>
            <a:endParaRPr lang="tr-TR" sz="2000" kern="0" dirty="0" smtClean="0">
              <a:cs typeface="Arial" pitchFamily="34" charset="0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defRPr/>
            </a:pPr>
            <a:endParaRPr lang="tr-TR" sz="2000" kern="0" dirty="0" smtClean="0">
              <a:cs typeface="Arial" pitchFamily="34" charset="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endParaRPr lang="tr-TR" sz="2000" kern="0" dirty="0" smtClean="0">
              <a:latin typeface="+mj-lt"/>
              <a:cs typeface="Arial" pitchFamily="34" charset="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endParaRPr lang="tr-TR" sz="2000" kern="0" dirty="0" smtClean="0">
              <a:latin typeface="+mj-lt"/>
              <a:cs typeface="Arial" pitchFamily="34" charset="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tr-TR" sz="2000" kern="0" dirty="0" smtClean="0">
                <a:latin typeface="+mj-lt"/>
                <a:cs typeface="Arial" pitchFamily="34" charset="0"/>
              </a:rPr>
              <a:t>3 </a:t>
            </a:r>
            <a:r>
              <a:rPr lang="tr-TR" sz="2000" kern="0" dirty="0" smtClean="0">
                <a:latin typeface="+mj-lt"/>
                <a:cs typeface="Arial" pitchFamily="34" charset="0"/>
              </a:rPr>
              <a:t>adet belgeli firma var.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Arial" pitchFamily="34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2987824" y="116632"/>
            <a:ext cx="608477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8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Elektronik Belge Yönetimi (EBYS)</a:t>
            </a:r>
          </a:p>
          <a:p>
            <a:pPr algn="ctr"/>
            <a:r>
              <a:rPr lang="tr-TR" sz="28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TS 13298</a:t>
            </a:r>
            <a:endParaRPr lang="tr-TR" sz="2800" dirty="0">
              <a:solidFill>
                <a:srgbClr val="FF0000"/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2 İçerik Yer Tutucusu"/>
          <p:cNvSpPr txBox="1">
            <a:spLocks/>
          </p:cNvSpPr>
          <p:nvPr/>
        </p:nvSpPr>
        <p:spPr>
          <a:xfrm>
            <a:off x="395536" y="1340768"/>
            <a:ext cx="8136904" cy="4873625"/>
          </a:xfrm>
          <a:prstGeom prst="rect">
            <a:avLst/>
          </a:prstGeom>
        </p:spPr>
        <p:txBody>
          <a:bodyPr/>
          <a:lstStyle/>
          <a:p>
            <a:pPr lvl="1"/>
            <a:r>
              <a:rPr lang="tr-TR" sz="2000" b="1" dirty="0" smtClean="0">
                <a:latin typeface="+mj-lt"/>
              </a:rPr>
              <a:t>TS ISO/IEC </a:t>
            </a:r>
            <a:r>
              <a:rPr lang="tr-TR" sz="2000" b="1" dirty="0" smtClean="0">
                <a:latin typeface="+mj-lt"/>
              </a:rPr>
              <a:t>12119 </a:t>
            </a:r>
            <a:r>
              <a:rPr lang="tr-TR" sz="2000" dirty="0" smtClean="0">
                <a:latin typeface="+mj-lt"/>
              </a:rPr>
              <a:t> standardı kapsamında belgeli 11 Firma vardır.</a:t>
            </a:r>
          </a:p>
          <a:p>
            <a:pPr lvl="1"/>
            <a:r>
              <a:rPr lang="tr-TR" sz="2000" b="1" dirty="0" smtClean="0">
                <a:latin typeface="+mj-lt"/>
              </a:rPr>
              <a:t> </a:t>
            </a:r>
          </a:p>
          <a:p>
            <a:pPr marL="0" lvl="1" algn="just"/>
            <a:r>
              <a:rPr kumimoji="0" lang="tr-T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Metin işlemcileri, hesap çizelgeleri, veri tabanı programları, grafik paketleri, teknik veya bilimsel fonksiyonlara ait programlar ve yardımcı </a:t>
            </a:r>
            <a:r>
              <a:rPr lang="tr-TR" sz="2000" kern="0" dirty="0" smtClean="0">
                <a:latin typeface="+mj-lt"/>
                <a:cs typeface="Arial" pitchFamily="34" charset="0"/>
              </a:rPr>
              <a:t>programlar </a:t>
            </a:r>
            <a:r>
              <a:rPr lang="tr-TR" sz="2000" kern="0" dirty="0" smtClean="0">
                <a:latin typeface="+mj-lt"/>
                <a:cs typeface="Arial" pitchFamily="34" charset="0"/>
              </a:rPr>
              <a:t>gibi Yazılım Paketlerinin kalite özelliklerini belirler</a:t>
            </a:r>
            <a:r>
              <a:rPr lang="tr-TR" sz="2000" kern="0" dirty="0" smtClean="0">
                <a:latin typeface="+mj-lt"/>
                <a:cs typeface="Arial" pitchFamily="34" charset="0"/>
              </a:rPr>
              <a:t> </a:t>
            </a:r>
            <a:r>
              <a:rPr lang="tr-TR" sz="2000" kern="0" dirty="0" smtClean="0">
                <a:latin typeface="+mj-lt"/>
                <a:cs typeface="Arial" pitchFamily="34" charset="0"/>
              </a:rPr>
              <a:t>ve bu öze</a:t>
            </a:r>
            <a:r>
              <a:rPr kumimoji="0" lang="tr-TR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lliklere</a:t>
            </a:r>
            <a:r>
              <a:rPr kumimoji="0" lang="tr-T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 göre bir yazılım paketinin nasıl deneneceğine dair talimatlardan oluşur.</a:t>
            </a:r>
          </a:p>
          <a:p>
            <a:pPr lvl="1"/>
            <a:endParaRPr kumimoji="0" lang="tr-TR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Arial" pitchFamily="34" charset="0"/>
            </a:endParaRPr>
          </a:p>
          <a:p>
            <a:pPr marL="0" lvl="1"/>
            <a:r>
              <a:rPr lang="tr-TR" sz="2000" u="sng" kern="0" dirty="0" smtClean="0">
                <a:latin typeface="+mj-lt"/>
                <a:cs typeface="Arial" pitchFamily="34" charset="0"/>
              </a:rPr>
              <a:t>Bu </a:t>
            </a:r>
            <a:r>
              <a:rPr lang="tr-TR" sz="2000" u="sng" kern="0" dirty="0" err="1" smtClean="0">
                <a:latin typeface="+mj-lt"/>
                <a:cs typeface="Arial" pitchFamily="34" charset="0"/>
              </a:rPr>
              <a:t>standard</a:t>
            </a:r>
            <a:r>
              <a:rPr lang="tr-TR" sz="2000" u="sng" kern="0" dirty="0" smtClean="0">
                <a:latin typeface="+mj-lt"/>
                <a:cs typeface="Arial" pitchFamily="34" charset="0"/>
              </a:rPr>
              <a:t> iptal olacak ve yerini</a:t>
            </a:r>
            <a:r>
              <a:rPr lang="tr-TR" sz="2000" kern="0" dirty="0" smtClean="0">
                <a:latin typeface="+mj-lt"/>
                <a:cs typeface="Arial" pitchFamily="34" charset="0"/>
              </a:rPr>
              <a:t>;</a:t>
            </a:r>
            <a:endParaRPr kumimoji="0" lang="tr-TR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Arial" pitchFamily="34" charset="0"/>
            </a:endParaRPr>
          </a:p>
          <a:p>
            <a:pPr lvl="0" fontAlgn="base">
              <a:spcAft>
                <a:spcPct val="0"/>
              </a:spcAft>
            </a:pPr>
            <a:endParaRPr lang="tr-TR" sz="2000" b="1" dirty="0" smtClean="0"/>
          </a:p>
          <a:p>
            <a:pPr lvl="0" fontAlgn="base">
              <a:spcAft>
                <a:spcPct val="0"/>
              </a:spcAft>
            </a:pPr>
            <a:r>
              <a:rPr lang="tr-TR" sz="2000" b="1" dirty="0" smtClean="0"/>
              <a:t>ISO/IEC </a:t>
            </a:r>
            <a:r>
              <a:rPr lang="tr-TR" sz="2000" b="1" dirty="0" smtClean="0"/>
              <a:t>25051</a:t>
            </a:r>
            <a:r>
              <a:rPr lang="tr-TR" sz="2000" dirty="0" smtClean="0"/>
              <a:t> </a:t>
            </a:r>
            <a:br>
              <a:rPr lang="tr-TR" sz="2000" dirty="0" smtClean="0"/>
            </a:br>
            <a:r>
              <a:rPr lang="tr-TR" sz="2000" dirty="0" smtClean="0"/>
              <a:t>Yazılım mühendisliği-yazılım ürünleri kalite özellikleri ve değerlendirmesi-ticari kullanıma hazır ürünler için özellikler -oto yazılım ürünleri ve deney komutları </a:t>
            </a:r>
            <a:r>
              <a:rPr lang="tr-TR" sz="2000" dirty="0" smtClean="0"/>
              <a:t>. </a:t>
            </a:r>
          </a:p>
          <a:p>
            <a:pPr lvl="0" fontAlgn="base">
              <a:spcAft>
                <a:spcPct val="0"/>
              </a:spcAft>
            </a:pPr>
            <a:endParaRPr lang="tr-TR" sz="2000" dirty="0" smtClean="0"/>
          </a:p>
          <a:p>
            <a:pPr lvl="0" fontAlgn="base">
              <a:spcAft>
                <a:spcPct val="0"/>
              </a:spcAft>
            </a:pPr>
            <a:r>
              <a:rPr lang="tr-TR" sz="2000" dirty="0" smtClean="0"/>
              <a:t>standardı alacaktır.</a:t>
            </a:r>
            <a:endParaRPr kumimoji="0" lang="tr-TR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Arial" pitchFamily="34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2987824" y="116632"/>
            <a:ext cx="608477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8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Yazılım Paketleri Kalite Özellikleri</a:t>
            </a:r>
          </a:p>
          <a:p>
            <a:pPr algn="ctr"/>
            <a:r>
              <a:rPr lang="tr-TR" sz="28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TS ISO/IEC 12119</a:t>
            </a:r>
            <a:endParaRPr lang="tr-TR" sz="2800" dirty="0">
              <a:solidFill>
                <a:srgbClr val="FF0000"/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827088" y="1474783"/>
            <a:ext cx="7239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tr-TR" sz="4000" b="1" dirty="0">
                <a:solidFill>
                  <a:schemeClr val="accent2"/>
                </a:solidFill>
              </a:rPr>
              <a:t>Sabırla Dinlediğiniz İçin</a:t>
            </a:r>
          </a:p>
          <a:p>
            <a:pPr algn="ctr" eaLnBrk="0" hangingPunct="0"/>
            <a:r>
              <a:rPr lang="tr-TR" sz="4000" b="1" dirty="0">
                <a:solidFill>
                  <a:schemeClr val="accent2"/>
                </a:solidFill>
              </a:rPr>
              <a:t>Teşekkür Ederim.</a:t>
            </a:r>
            <a:endParaRPr lang="en-AU" sz="3600" b="1" dirty="0">
              <a:solidFill>
                <a:schemeClr val="accent2"/>
              </a:solidFill>
            </a:endParaRP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457200" y="2971800"/>
            <a:ext cx="355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AU" sz="5400" b="1">
                <a:solidFill>
                  <a:srgbClr val="99FF33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2971800" y="4195763"/>
            <a:ext cx="4095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AU" sz="3200" b="1">
                <a:solidFill>
                  <a:srgbClr val="FFFFFF"/>
                </a:solidFill>
              </a:rPr>
              <a:t>  </a:t>
            </a:r>
            <a:endParaRPr lang="en-AU" sz="3200" b="1">
              <a:latin typeface="Symbol" pitchFamily="18" charset="2"/>
            </a:endParaRPr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-2286000" y="32766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endParaRPr lang="en-AU" sz="2400" b="1">
              <a:solidFill>
                <a:srgbClr val="FFFFFF"/>
              </a:solidFill>
            </a:endParaRPr>
          </a:p>
        </p:txBody>
      </p:sp>
      <p:graphicFrame>
        <p:nvGraphicFramePr>
          <p:cNvPr id="63494" name="Object 6"/>
          <p:cNvGraphicFramePr>
            <a:graphicFrameLocks noChangeAspect="1"/>
          </p:cNvGraphicFramePr>
          <p:nvPr/>
        </p:nvGraphicFramePr>
        <p:xfrm>
          <a:off x="2555875" y="3357562"/>
          <a:ext cx="3816350" cy="2076450"/>
        </p:xfrm>
        <a:graphic>
          <a:graphicData uri="http://schemas.openxmlformats.org/presentationml/2006/ole">
            <p:oleObj spid="_x0000_s26626" name="Clip" r:id="rId4" imgW="5349600" imgH="2911320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374650" y="1500174"/>
            <a:ext cx="8518525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000" dirty="0">
                <a:latin typeface="+mj-lt"/>
                <a:cs typeface="Arial" pitchFamily="34" charset="0"/>
              </a:rPr>
              <a:t>ISO – </a:t>
            </a:r>
            <a:r>
              <a:rPr lang="tr-TR" sz="2000" dirty="0" err="1">
                <a:latin typeface="+mj-lt"/>
                <a:cs typeface="Arial" pitchFamily="34" charset="0"/>
              </a:rPr>
              <a:t>International</a:t>
            </a:r>
            <a:r>
              <a:rPr lang="tr-TR" sz="2000" dirty="0">
                <a:latin typeface="+mj-lt"/>
                <a:cs typeface="Arial" pitchFamily="34" charset="0"/>
              </a:rPr>
              <a:t> </a:t>
            </a:r>
            <a:r>
              <a:rPr lang="tr-TR" sz="2000" dirty="0" err="1">
                <a:latin typeface="+mj-lt"/>
                <a:cs typeface="Arial" pitchFamily="34" charset="0"/>
              </a:rPr>
              <a:t>Organization</a:t>
            </a:r>
            <a:r>
              <a:rPr lang="tr-TR" sz="2000" dirty="0">
                <a:latin typeface="+mj-lt"/>
                <a:cs typeface="Arial" pitchFamily="34" charset="0"/>
              </a:rPr>
              <a:t> </a:t>
            </a:r>
            <a:r>
              <a:rPr lang="tr-TR" sz="2000" dirty="0" err="1">
                <a:latin typeface="+mj-lt"/>
                <a:cs typeface="Arial" pitchFamily="34" charset="0"/>
              </a:rPr>
              <a:t>for</a:t>
            </a:r>
            <a:r>
              <a:rPr lang="tr-TR" sz="2000" dirty="0">
                <a:latin typeface="+mj-lt"/>
                <a:cs typeface="Arial" pitchFamily="34" charset="0"/>
              </a:rPr>
              <a:t> </a:t>
            </a:r>
            <a:r>
              <a:rPr lang="tr-TR" sz="2000" dirty="0" err="1">
                <a:latin typeface="+mj-lt"/>
                <a:cs typeface="Arial" pitchFamily="34" charset="0"/>
              </a:rPr>
              <a:t>Standardization</a:t>
            </a:r>
            <a:r>
              <a:rPr lang="tr-TR" sz="2000" dirty="0">
                <a:latin typeface="+mj-lt"/>
                <a:cs typeface="Arial" pitchFamily="34" charset="0"/>
              </a:rPr>
              <a:t>, Cenevre, 1947</a:t>
            </a:r>
          </a:p>
          <a:p>
            <a:r>
              <a:rPr lang="tr-TR" sz="2000" dirty="0">
                <a:latin typeface="+mj-lt"/>
                <a:cs typeface="Arial" pitchFamily="34" charset="0"/>
              </a:rPr>
              <a:t>(Uluslararası Standardizasyon Teşkilatı) 		TSE : </a:t>
            </a:r>
            <a:r>
              <a:rPr lang="tr-TR" sz="2000" dirty="0" smtClean="0">
                <a:latin typeface="+mj-lt"/>
                <a:cs typeface="Arial" pitchFamily="34" charset="0"/>
              </a:rPr>
              <a:t>1956, </a:t>
            </a:r>
            <a:r>
              <a:rPr lang="tr-TR" sz="2000" dirty="0">
                <a:latin typeface="+mj-lt"/>
                <a:cs typeface="Arial" pitchFamily="34" charset="0"/>
              </a:rPr>
              <a:t>Tam Üye</a:t>
            </a:r>
          </a:p>
          <a:p>
            <a:endParaRPr lang="tr-TR" sz="2000" dirty="0">
              <a:latin typeface="+mj-lt"/>
              <a:cs typeface="Arial" pitchFamily="34" charset="0"/>
            </a:endParaRPr>
          </a:p>
          <a:p>
            <a:r>
              <a:rPr lang="tr-TR" sz="2000" dirty="0">
                <a:latin typeface="+mj-lt"/>
                <a:cs typeface="Arial" pitchFamily="34" charset="0"/>
              </a:rPr>
              <a:t>IEC – </a:t>
            </a:r>
            <a:r>
              <a:rPr lang="tr-TR" sz="2000" dirty="0" err="1">
                <a:latin typeface="+mj-lt"/>
                <a:cs typeface="Arial" pitchFamily="34" charset="0"/>
              </a:rPr>
              <a:t>International</a:t>
            </a:r>
            <a:r>
              <a:rPr lang="tr-TR" sz="2000" dirty="0">
                <a:latin typeface="+mj-lt"/>
                <a:cs typeface="Arial" pitchFamily="34" charset="0"/>
              </a:rPr>
              <a:t> </a:t>
            </a:r>
            <a:r>
              <a:rPr lang="tr-TR" sz="2000" dirty="0" err="1">
                <a:latin typeface="+mj-lt"/>
                <a:cs typeface="Arial" pitchFamily="34" charset="0"/>
              </a:rPr>
              <a:t>Electrotechnical</a:t>
            </a:r>
            <a:r>
              <a:rPr lang="tr-TR" sz="2000" dirty="0">
                <a:latin typeface="+mj-lt"/>
                <a:cs typeface="Arial" pitchFamily="34" charset="0"/>
              </a:rPr>
              <a:t> </a:t>
            </a:r>
            <a:r>
              <a:rPr lang="tr-TR" sz="2000" dirty="0" err="1">
                <a:latin typeface="+mj-lt"/>
                <a:cs typeface="Arial" pitchFamily="34" charset="0"/>
              </a:rPr>
              <a:t>Commission</a:t>
            </a:r>
            <a:r>
              <a:rPr lang="tr-TR" sz="2000" dirty="0">
                <a:latin typeface="+mj-lt"/>
                <a:cs typeface="Arial" pitchFamily="34" charset="0"/>
              </a:rPr>
              <a:t>, Cenevre, 1906</a:t>
            </a:r>
          </a:p>
          <a:p>
            <a:r>
              <a:rPr lang="tr-TR" sz="2000" dirty="0">
                <a:latin typeface="+mj-lt"/>
                <a:cs typeface="Arial" pitchFamily="34" charset="0"/>
              </a:rPr>
              <a:t>(Uluslararası Elektroteknik Komisyonu)		TSE : 1956, Tam Üye</a:t>
            </a:r>
          </a:p>
          <a:p>
            <a:endParaRPr lang="tr-TR" sz="2000" dirty="0">
              <a:latin typeface="+mj-lt"/>
              <a:cs typeface="Arial" pitchFamily="34" charset="0"/>
            </a:endParaRPr>
          </a:p>
          <a:p>
            <a:r>
              <a:rPr lang="tr-TR" sz="2000" dirty="0">
                <a:latin typeface="+mj-lt"/>
                <a:cs typeface="Arial" pitchFamily="34" charset="0"/>
              </a:rPr>
              <a:t>CEN – </a:t>
            </a:r>
            <a:r>
              <a:rPr lang="tr-TR" sz="2000" dirty="0" err="1">
                <a:latin typeface="+mj-lt"/>
                <a:cs typeface="Arial" pitchFamily="34" charset="0"/>
              </a:rPr>
              <a:t>European</a:t>
            </a:r>
            <a:r>
              <a:rPr lang="tr-TR" sz="2000" dirty="0">
                <a:latin typeface="+mj-lt"/>
                <a:cs typeface="Arial" pitchFamily="34" charset="0"/>
              </a:rPr>
              <a:t> </a:t>
            </a:r>
            <a:r>
              <a:rPr lang="tr-TR" sz="2000" dirty="0" err="1">
                <a:latin typeface="+mj-lt"/>
                <a:cs typeface="Arial" pitchFamily="34" charset="0"/>
              </a:rPr>
              <a:t>Committe</a:t>
            </a:r>
            <a:r>
              <a:rPr lang="tr-TR" sz="2000" dirty="0">
                <a:latin typeface="+mj-lt"/>
                <a:cs typeface="Arial" pitchFamily="34" charset="0"/>
              </a:rPr>
              <a:t> </a:t>
            </a:r>
            <a:r>
              <a:rPr lang="tr-TR" sz="2000" dirty="0" err="1">
                <a:latin typeface="+mj-lt"/>
                <a:cs typeface="Arial" pitchFamily="34" charset="0"/>
              </a:rPr>
              <a:t>for</a:t>
            </a:r>
            <a:r>
              <a:rPr lang="tr-TR" sz="2000" dirty="0">
                <a:latin typeface="+mj-lt"/>
                <a:cs typeface="Arial" pitchFamily="34" charset="0"/>
              </a:rPr>
              <a:t> </a:t>
            </a:r>
            <a:r>
              <a:rPr lang="tr-TR" sz="2000" dirty="0" err="1">
                <a:latin typeface="+mj-lt"/>
                <a:cs typeface="Arial" pitchFamily="34" charset="0"/>
              </a:rPr>
              <a:t>Standardization</a:t>
            </a:r>
            <a:r>
              <a:rPr lang="tr-TR" sz="2000" dirty="0">
                <a:latin typeface="+mj-lt"/>
                <a:cs typeface="Arial" pitchFamily="34" charset="0"/>
              </a:rPr>
              <a:t>, Brüksel, 1960 </a:t>
            </a:r>
          </a:p>
          <a:p>
            <a:r>
              <a:rPr lang="tr-TR" sz="2000" dirty="0">
                <a:latin typeface="+mj-lt"/>
                <a:cs typeface="Arial" pitchFamily="34" charset="0"/>
              </a:rPr>
              <a:t>(Avrupa Standardizasyon Teşkilatı) 	</a:t>
            </a:r>
            <a:r>
              <a:rPr lang="tr-TR" sz="2000" dirty="0" smtClean="0">
                <a:latin typeface="+mj-lt"/>
                <a:cs typeface="Arial" pitchFamily="34" charset="0"/>
              </a:rPr>
              <a:t>	</a:t>
            </a:r>
            <a:r>
              <a:rPr lang="tr-TR" sz="2000" dirty="0">
                <a:latin typeface="+mj-lt"/>
                <a:cs typeface="Arial" pitchFamily="34" charset="0"/>
              </a:rPr>
              <a:t>	</a:t>
            </a:r>
            <a:r>
              <a:rPr lang="tr-TR" sz="2000" dirty="0" smtClean="0">
                <a:latin typeface="+mj-lt"/>
                <a:cs typeface="Arial" pitchFamily="34" charset="0"/>
              </a:rPr>
              <a:t>TSE </a:t>
            </a:r>
            <a:r>
              <a:rPr lang="tr-TR" sz="2000" dirty="0">
                <a:latin typeface="+mj-lt"/>
                <a:cs typeface="Arial" pitchFamily="34" charset="0"/>
              </a:rPr>
              <a:t>: 1991, </a:t>
            </a:r>
            <a:r>
              <a:rPr lang="tr-TR" sz="2000" dirty="0" err="1" smtClean="0">
                <a:latin typeface="+mj-lt"/>
                <a:cs typeface="Arial" pitchFamily="34" charset="0"/>
              </a:rPr>
              <a:t>Gözl</a:t>
            </a:r>
            <a:r>
              <a:rPr lang="tr-TR" sz="2000" dirty="0" smtClean="0">
                <a:latin typeface="+mj-lt"/>
                <a:cs typeface="Arial" pitchFamily="34" charset="0"/>
              </a:rPr>
              <a:t>. </a:t>
            </a:r>
            <a:r>
              <a:rPr lang="tr-TR" sz="2000" dirty="0">
                <a:latin typeface="+mj-lt"/>
                <a:cs typeface="Arial" pitchFamily="34" charset="0"/>
              </a:rPr>
              <a:t>Üye </a:t>
            </a:r>
          </a:p>
          <a:p>
            <a:endParaRPr lang="tr-TR" sz="2000" dirty="0">
              <a:latin typeface="+mj-lt"/>
              <a:cs typeface="Arial" pitchFamily="34" charset="0"/>
            </a:endParaRPr>
          </a:p>
          <a:p>
            <a:r>
              <a:rPr lang="tr-TR" sz="2000" dirty="0">
                <a:latin typeface="+mj-lt"/>
                <a:cs typeface="Arial" pitchFamily="34" charset="0"/>
              </a:rPr>
              <a:t>CENELEC – </a:t>
            </a:r>
            <a:r>
              <a:rPr lang="tr-TR" sz="2000" dirty="0" err="1">
                <a:latin typeface="+mj-lt"/>
                <a:cs typeface="Arial" pitchFamily="34" charset="0"/>
              </a:rPr>
              <a:t>European</a:t>
            </a:r>
            <a:r>
              <a:rPr lang="tr-TR" sz="2000" dirty="0">
                <a:latin typeface="+mj-lt"/>
                <a:cs typeface="Arial" pitchFamily="34" charset="0"/>
              </a:rPr>
              <a:t> </a:t>
            </a:r>
            <a:r>
              <a:rPr lang="tr-TR" sz="2000" dirty="0" err="1">
                <a:latin typeface="+mj-lt"/>
                <a:cs typeface="Arial" pitchFamily="34" charset="0"/>
              </a:rPr>
              <a:t>Committee</a:t>
            </a:r>
            <a:r>
              <a:rPr lang="tr-TR" sz="2000" dirty="0">
                <a:latin typeface="+mj-lt"/>
                <a:cs typeface="Arial" pitchFamily="34" charset="0"/>
              </a:rPr>
              <a:t> </a:t>
            </a:r>
            <a:r>
              <a:rPr lang="tr-TR" sz="2000" dirty="0" err="1">
                <a:latin typeface="+mj-lt"/>
                <a:cs typeface="Arial" pitchFamily="34" charset="0"/>
              </a:rPr>
              <a:t>for</a:t>
            </a:r>
            <a:r>
              <a:rPr lang="tr-TR" sz="2000" dirty="0">
                <a:latin typeface="+mj-lt"/>
                <a:cs typeface="Arial" pitchFamily="34" charset="0"/>
              </a:rPr>
              <a:t> </a:t>
            </a:r>
            <a:r>
              <a:rPr lang="tr-TR" sz="2000" dirty="0" err="1">
                <a:latin typeface="+mj-lt"/>
                <a:cs typeface="Arial" pitchFamily="34" charset="0"/>
              </a:rPr>
              <a:t>Electrotechnical</a:t>
            </a:r>
            <a:r>
              <a:rPr lang="tr-TR" sz="2000" dirty="0">
                <a:latin typeface="+mj-lt"/>
                <a:cs typeface="Arial" pitchFamily="34" charset="0"/>
              </a:rPr>
              <a:t> </a:t>
            </a:r>
            <a:r>
              <a:rPr lang="tr-TR" sz="2000" dirty="0" err="1">
                <a:latin typeface="+mj-lt"/>
                <a:cs typeface="Arial" pitchFamily="34" charset="0"/>
              </a:rPr>
              <a:t>Standardization</a:t>
            </a:r>
            <a:r>
              <a:rPr lang="tr-TR" sz="2000" dirty="0">
                <a:latin typeface="+mj-lt"/>
                <a:cs typeface="Arial" pitchFamily="34" charset="0"/>
              </a:rPr>
              <a:t>, </a:t>
            </a:r>
          </a:p>
          <a:p>
            <a:r>
              <a:rPr lang="tr-TR" sz="2000" dirty="0">
                <a:latin typeface="+mj-lt"/>
                <a:cs typeface="Arial" pitchFamily="34" charset="0"/>
              </a:rPr>
              <a:t>Brüksel, 1973             (Avrupa Elektroteknik Standardizasyon Teşkilatı) </a:t>
            </a:r>
          </a:p>
          <a:p>
            <a:r>
              <a:rPr lang="tr-TR" sz="2000" dirty="0">
                <a:latin typeface="+mj-lt"/>
                <a:cs typeface="Arial" pitchFamily="34" charset="0"/>
              </a:rPr>
              <a:t>						TSE : 1991, </a:t>
            </a:r>
            <a:r>
              <a:rPr lang="tr-TR" sz="2000" dirty="0" err="1" smtClean="0">
                <a:latin typeface="+mj-lt"/>
                <a:cs typeface="Arial" pitchFamily="34" charset="0"/>
              </a:rPr>
              <a:t>Gözl</a:t>
            </a:r>
            <a:r>
              <a:rPr lang="tr-TR" sz="2000" dirty="0" smtClean="0">
                <a:latin typeface="+mj-lt"/>
                <a:cs typeface="Arial" pitchFamily="34" charset="0"/>
              </a:rPr>
              <a:t>. </a:t>
            </a:r>
            <a:r>
              <a:rPr lang="tr-TR" sz="2000" dirty="0">
                <a:latin typeface="+mj-lt"/>
                <a:cs typeface="Arial" pitchFamily="34" charset="0"/>
              </a:rPr>
              <a:t>Üye</a:t>
            </a:r>
          </a:p>
        </p:txBody>
      </p:sp>
      <p:sp>
        <p:nvSpPr>
          <p:cNvPr id="4" name="3 Dikdörtgen"/>
          <p:cNvSpPr/>
          <p:nvPr/>
        </p:nvSpPr>
        <p:spPr>
          <a:xfrm>
            <a:off x="4139952" y="241484"/>
            <a:ext cx="49326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Türk </a:t>
            </a:r>
            <a:r>
              <a:rPr lang="tr-TR" sz="2800" dirty="0" err="1" smtClean="0">
                <a:solidFill>
                  <a:srgbClr val="FF0000"/>
                </a:solidFill>
                <a:latin typeface="+mj-lt"/>
                <a:cs typeface="Arial" pitchFamily="34" charset="0"/>
              </a:rPr>
              <a:t>Standardları</a:t>
            </a:r>
            <a:r>
              <a:rPr lang="tr-TR" sz="28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 Enstitüsü</a:t>
            </a:r>
            <a:endParaRPr lang="tr-TR" sz="2800" dirty="0">
              <a:solidFill>
                <a:srgbClr val="FF0000"/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23850" y="1500174"/>
            <a:ext cx="8569325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000" dirty="0" smtClean="0">
                <a:latin typeface="+mj-lt"/>
                <a:cs typeface="Arial" pitchFamily="34" charset="0"/>
              </a:rPr>
              <a:t>IRSA – </a:t>
            </a:r>
            <a:r>
              <a:rPr lang="tr-TR" sz="2000" dirty="0" err="1" smtClean="0">
                <a:latin typeface="+mj-lt"/>
                <a:cs typeface="Arial" pitchFamily="34" charset="0"/>
              </a:rPr>
              <a:t>Interregional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Standards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Association</a:t>
            </a:r>
            <a:r>
              <a:rPr lang="tr-TR" sz="2000" dirty="0" smtClean="0">
                <a:latin typeface="+mj-lt"/>
                <a:cs typeface="Arial" pitchFamily="34" charset="0"/>
              </a:rPr>
              <a:t>, Ankara, 1991</a:t>
            </a:r>
          </a:p>
          <a:p>
            <a:r>
              <a:rPr lang="tr-TR" sz="2000" dirty="0" smtClean="0">
                <a:latin typeface="+mj-lt"/>
                <a:cs typeface="Arial" pitchFamily="34" charset="0"/>
              </a:rPr>
              <a:t>(BASB – Bölgelerarası Standardizasyon Birliği)	TSE : 1991, Tam  Üye </a:t>
            </a:r>
          </a:p>
          <a:p>
            <a:endParaRPr lang="tr-TR" sz="2000" dirty="0" smtClean="0">
              <a:latin typeface="+mj-lt"/>
              <a:cs typeface="Arial" pitchFamily="34" charset="0"/>
            </a:endParaRPr>
          </a:p>
          <a:p>
            <a:r>
              <a:rPr lang="tr-TR" sz="2000" dirty="0" smtClean="0">
                <a:latin typeface="+mj-lt"/>
                <a:cs typeface="Arial" pitchFamily="34" charset="0"/>
              </a:rPr>
              <a:t>SMIIC – Standard </a:t>
            </a:r>
            <a:r>
              <a:rPr lang="tr-TR" sz="2000" dirty="0" err="1" smtClean="0">
                <a:latin typeface="+mj-lt"/>
                <a:cs typeface="Arial" pitchFamily="34" charset="0"/>
              </a:rPr>
              <a:t>and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Metrology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Institute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for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Islamic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Countries</a:t>
            </a:r>
            <a:r>
              <a:rPr lang="tr-TR" sz="2000" dirty="0" smtClean="0">
                <a:latin typeface="+mj-lt"/>
                <a:cs typeface="Arial" pitchFamily="34" charset="0"/>
              </a:rPr>
              <a:t>, </a:t>
            </a:r>
          </a:p>
          <a:p>
            <a:r>
              <a:rPr lang="tr-TR" sz="2000" dirty="0" smtClean="0">
                <a:latin typeface="+mj-lt"/>
                <a:cs typeface="Arial" pitchFamily="34" charset="0"/>
              </a:rPr>
              <a:t>İstanbul, 1999 (İslam Ülkeleri Standard ve Metroloji Enstitüsü) 	</a:t>
            </a:r>
          </a:p>
          <a:p>
            <a:r>
              <a:rPr lang="tr-TR" sz="2000" dirty="0" smtClean="0">
                <a:latin typeface="+mj-lt"/>
                <a:cs typeface="Arial" pitchFamily="34" charset="0"/>
              </a:rPr>
              <a:t>						TSE : 1999, Tam Üye</a:t>
            </a:r>
          </a:p>
          <a:p>
            <a:endParaRPr lang="tr-TR" sz="2000" dirty="0" smtClean="0">
              <a:latin typeface="+mj-lt"/>
              <a:cs typeface="Arial" pitchFamily="34" charset="0"/>
            </a:endParaRPr>
          </a:p>
          <a:p>
            <a:r>
              <a:rPr lang="tr-TR" sz="2000" dirty="0" smtClean="0">
                <a:latin typeface="+mj-lt"/>
                <a:cs typeface="Arial" pitchFamily="34" charset="0"/>
              </a:rPr>
              <a:t>WPO </a:t>
            </a:r>
            <a:r>
              <a:rPr lang="tr-TR" sz="2000" dirty="0">
                <a:latin typeface="+mj-lt"/>
                <a:cs typeface="Arial" pitchFamily="34" charset="0"/>
              </a:rPr>
              <a:t>– </a:t>
            </a:r>
            <a:r>
              <a:rPr lang="tr-TR" sz="2000" dirty="0" err="1">
                <a:latin typeface="+mj-lt"/>
                <a:cs typeface="Arial" pitchFamily="34" charset="0"/>
              </a:rPr>
              <a:t>World</a:t>
            </a:r>
            <a:r>
              <a:rPr lang="tr-TR" sz="2000" dirty="0">
                <a:latin typeface="+mj-lt"/>
                <a:cs typeface="Arial" pitchFamily="34" charset="0"/>
              </a:rPr>
              <a:t> </a:t>
            </a:r>
            <a:r>
              <a:rPr lang="tr-TR" sz="2000" dirty="0" err="1">
                <a:latin typeface="+mj-lt"/>
                <a:cs typeface="Arial" pitchFamily="34" charset="0"/>
              </a:rPr>
              <a:t>Packaging</a:t>
            </a:r>
            <a:r>
              <a:rPr lang="tr-TR" sz="2000" dirty="0">
                <a:latin typeface="+mj-lt"/>
                <a:cs typeface="Arial" pitchFamily="34" charset="0"/>
              </a:rPr>
              <a:t> </a:t>
            </a:r>
            <a:r>
              <a:rPr lang="tr-TR" sz="2000" dirty="0" err="1">
                <a:latin typeface="+mj-lt"/>
                <a:cs typeface="Arial" pitchFamily="34" charset="0"/>
              </a:rPr>
              <a:t>Organization</a:t>
            </a:r>
            <a:r>
              <a:rPr lang="tr-TR" sz="2000" dirty="0">
                <a:latin typeface="+mj-lt"/>
                <a:cs typeface="Arial" pitchFamily="34" charset="0"/>
              </a:rPr>
              <a:t>, ABD, 1968</a:t>
            </a:r>
          </a:p>
          <a:p>
            <a:r>
              <a:rPr lang="tr-TR" sz="2000" dirty="0">
                <a:latin typeface="+mj-lt"/>
                <a:cs typeface="Arial" pitchFamily="34" charset="0"/>
              </a:rPr>
              <a:t>(Dünya Ambalajlama Teşkilatı)			TSE : 1986, Tam Üye</a:t>
            </a:r>
          </a:p>
          <a:p>
            <a:endParaRPr lang="tr-TR" sz="2000" dirty="0">
              <a:latin typeface="+mj-lt"/>
              <a:cs typeface="Arial" pitchFamily="34" charset="0"/>
            </a:endParaRPr>
          </a:p>
          <a:p>
            <a:r>
              <a:rPr lang="tr-TR" sz="2000" dirty="0" smtClean="0">
                <a:latin typeface="+mj-lt"/>
                <a:cs typeface="Arial" pitchFamily="34" charset="0"/>
              </a:rPr>
              <a:t>BIC </a:t>
            </a:r>
            <a:r>
              <a:rPr lang="tr-TR" sz="2000" dirty="0">
                <a:latin typeface="+mj-lt"/>
                <a:cs typeface="Arial" pitchFamily="34" charset="0"/>
              </a:rPr>
              <a:t>– </a:t>
            </a:r>
            <a:r>
              <a:rPr lang="tr-TR" sz="2000" dirty="0" err="1">
                <a:latin typeface="+mj-lt"/>
                <a:cs typeface="Arial" pitchFamily="34" charset="0"/>
              </a:rPr>
              <a:t>Bureau</a:t>
            </a:r>
            <a:r>
              <a:rPr lang="tr-TR" sz="2000" dirty="0">
                <a:latin typeface="+mj-lt"/>
                <a:cs typeface="Arial" pitchFamily="34" charset="0"/>
              </a:rPr>
              <a:t> </a:t>
            </a:r>
            <a:r>
              <a:rPr lang="tr-TR" sz="2000" dirty="0" err="1">
                <a:latin typeface="+mj-lt"/>
                <a:cs typeface="Arial" pitchFamily="34" charset="0"/>
              </a:rPr>
              <a:t>International</a:t>
            </a:r>
            <a:r>
              <a:rPr lang="tr-TR" sz="2000" dirty="0">
                <a:latin typeface="+mj-lt"/>
                <a:cs typeface="Arial" pitchFamily="34" charset="0"/>
              </a:rPr>
              <a:t> </a:t>
            </a:r>
            <a:r>
              <a:rPr lang="tr-TR" sz="2000" dirty="0" err="1">
                <a:latin typeface="+mj-lt"/>
                <a:cs typeface="Arial" pitchFamily="34" charset="0"/>
              </a:rPr>
              <a:t>des</a:t>
            </a:r>
            <a:r>
              <a:rPr lang="tr-TR" sz="2000" dirty="0">
                <a:latin typeface="+mj-lt"/>
                <a:cs typeface="Arial" pitchFamily="34" charset="0"/>
              </a:rPr>
              <a:t> </a:t>
            </a:r>
            <a:r>
              <a:rPr lang="tr-TR" sz="2000" dirty="0" err="1">
                <a:latin typeface="+mj-lt"/>
                <a:cs typeface="Arial" pitchFamily="34" charset="0"/>
              </a:rPr>
              <a:t>Containers</a:t>
            </a:r>
            <a:r>
              <a:rPr lang="tr-TR" sz="2000" dirty="0">
                <a:latin typeface="+mj-lt"/>
                <a:cs typeface="Arial" pitchFamily="34" charset="0"/>
              </a:rPr>
              <a:t>, Paris, 1972</a:t>
            </a:r>
          </a:p>
          <a:p>
            <a:r>
              <a:rPr lang="tr-TR" sz="2000" dirty="0">
                <a:latin typeface="+mj-lt"/>
                <a:cs typeface="Arial" pitchFamily="34" charset="0"/>
              </a:rPr>
              <a:t>(Uluslararası </a:t>
            </a:r>
            <a:r>
              <a:rPr lang="tr-TR" sz="2000" dirty="0" err="1">
                <a:latin typeface="+mj-lt"/>
                <a:cs typeface="Arial" pitchFamily="34" charset="0"/>
              </a:rPr>
              <a:t>Koyteynerlar</a:t>
            </a:r>
            <a:r>
              <a:rPr lang="tr-TR" sz="2000" dirty="0">
                <a:latin typeface="+mj-lt"/>
                <a:cs typeface="Arial" pitchFamily="34" charset="0"/>
              </a:rPr>
              <a:t> Bürosu) 		</a:t>
            </a:r>
            <a:r>
              <a:rPr lang="tr-TR" sz="2000" dirty="0" smtClean="0">
                <a:latin typeface="+mj-lt"/>
                <a:cs typeface="Arial" pitchFamily="34" charset="0"/>
              </a:rPr>
              <a:t>	TSE </a:t>
            </a:r>
            <a:r>
              <a:rPr lang="tr-TR" sz="2000" dirty="0">
                <a:latin typeface="+mj-lt"/>
                <a:cs typeface="Arial" pitchFamily="34" charset="0"/>
              </a:rPr>
              <a:t>: 1993, Tam Üye </a:t>
            </a:r>
            <a:endParaRPr lang="tr-TR" sz="2000" dirty="0" smtClean="0">
              <a:latin typeface="+mj-lt"/>
              <a:cs typeface="Arial" pitchFamily="34" charset="0"/>
            </a:endParaRPr>
          </a:p>
          <a:p>
            <a:endParaRPr lang="tr-TR" sz="2000" dirty="0" smtClean="0">
              <a:latin typeface="+mj-lt"/>
              <a:cs typeface="Arial" pitchFamily="34" charset="0"/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4139952" y="220784"/>
            <a:ext cx="49326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Türk </a:t>
            </a:r>
            <a:r>
              <a:rPr lang="tr-TR" sz="2800" dirty="0" err="1" smtClean="0">
                <a:solidFill>
                  <a:srgbClr val="FF0000"/>
                </a:solidFill>
                <a:latin typeface="+mj-lt"/>
                <a:cs typeface="Arial" pitchFamily="34" charset="0"/>
              </a:rPr>
              <a:t>Standardları</a:t>
            </a:r>
            <a:r>
              <a:rPr lang="tr-TR" sz="28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 Enstitüsü</a:t>
            </a:r>
            <a:endParaRPr lang="tr-TR" sz="2800" dirty="0">
              <a:solidFill>
                <a:srgbClr val="FF0000"/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23850" y="1000108"/>
            <a:ext cx="8569325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 sz="2000" dirty="0" smtClean="0">
              <a:latin typeface="+mj-lt"/>
              <a:cs typeface="Arial" pitchFamily="34" charset="0"/>
            </a:endParaRPr>
          </a:p>
          <a:p>
            <a:r>
              <a:rPr lang="tr-TR" sz="2000" dirty="0" smtClean="0">
                <a:latin typeface="+mj-lt"/>
                <a:cs typeface="Arial" pitchFamily="34" charset="0"/>
              </a:rPr>
              <a:t>EOQ – </a:t>
            </a:r>
            <a:r>
              <a:rPr lang="tr-TR" sz="2000" dirty="0" err="1" smtClean="0">
                <a:latin typeface="+mj-lt"/>
                <a:cs typeface="Arial" pitchFamily="34" charset="0"/>
              </a:rPr>
              <a:t>European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Organization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for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Quality</a:t>
            </a:r>
            <a:r>
              <a:rPr lang="tr-TR" sz="2000" dirty="0" smtClean="0">
                <a:latin typeface="+mj-lt"/>
                <a:cs typeface="Arial" pitchFamily="34" charset="0"/>
              </a:rPr>
              <a:t>, Brüksel, 1957</a:t>
            </a:r>
          </a:p>
          <a:p>
            <a:r>
              <a:rPr lang="tr-TR" sz="2000" dirty="0" smtClean="0">
                <a:latin typeface="+mj-lt"/>
                <a:cs typeface="Arial" pitchFamily="34" charset="0"/>
              </a:rPr>
              <a:t>(Avrupa Kalite Teşkilatı) 				TSE : 1976, Tam Üye</a:t>
            </a:r>
          </a:p>
          <a:p>
            <a:endParaRPr lang="tr-TR" sz="2000" dirty="0" smtClean="0">
              <a:latin typeface="+mj-lt"/>
              <a:cs typeface="Arial" pitchFamily="34" charset="0"/>
            </a:endParaRPr>
          </a:p>
          <a:p>
            <a:r>
              <a:rPr lang="en-GB" sz="2000" dirty="0" smtClean="0">
                <a:latin typeface="+mj-lt"/>
                <a:cs typeface="Arial" pitchFamily="34" charset="0"/>
              </a:rPr>
              <a:t>EEPCA </a:t>
            </a:r>
            <a:r>
              <a:rPr lang="tr-TR" sz="2000" dirty="0" smtClean="0">
                <a:latin typeface="+mj-lt"/>
                <a:cs typeface="Arial" pitchFamily="34" charset="0"/>
              </a:rPr>
              <a:t>-</a:t>
            </a:r>
            <a:r>
              <a:rPr lang="en-GB" sz="2000" dirty="0" smtClean="0">
                <a:latin typeface="+mj-lt"/>
                <a:cs typeface="Arial" pitchFamily="34" charset="0"/>
              </a:rPr>
              <a:t>European Certification Schemes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en-GB" sz="2000" dirty="0" smtClean="0">
                <a:latin typeface="+mj-lt"/>
                <a:cs typeface="Arial" pitchFamily="34" charset="0"/>
              </a:rPr>
              <a:t>for Electrical Products</a:t>
            </a:r>
            <a:endParaRPr lang="tr-TR" sz="2000" dirty="0" smtClean="0">
              <a:latin typeface="+mj-lt"/>
              <a:cs typeface="Arial" pitchFamily="34" charset="0"/>
            </a:endParaRPr>
          </a:p>
          <a:p>
            <a:r>
              <a:rPr lang="en-GB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smtClean="0">
                <a:latin typeface="+mj-lt"/>
                <a:cs typeface="Arial" pitchFamily="34" charset="0"/>
              </a:rPr>
              <a:t>Brüksel, 1957	(Elektrikli Ürünler için Avrupa Belgelendirme Sistemi) 							TSE : 1998, Tam Üye</a:t>
            </a:r>
          </a:p>
          <a:p>
            <a:pPr eaLnBrk="0" hangingPunct="0">
              <a:lnSpc>
                <a:spcPct val="120000"/>
              </a:lnSpc>
            </a:pPr>
            <a:r>
              <a:rPr lang="en-GB" sz="20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CCRA </a:t>
            </a:r>
            <a:r>
              <a:rPr lang="tr-TR" sz="20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- </a:t>
            </a:r>
            <a:r>
              <a:rPr lang="en-GB" sz="20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Common Criteria Recognition Agreement</a:t>
            </a:r>
            <a:r>
              <a:rPr lang="tr-TR" sz="20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, 1996</a:t>
            </a:r>
          </a:p>
          <a:p>
            <a:r>
              <a:rPr lang="tr-TR" sz="20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(Ortak Kriter Belgelendirme Anlaşması) 		TSE : 2003, Tam Üye</a:t>
            </a:r>
          </a:p>
          <a:p>
            <a:pPr eaLnBrk="0" hangingPunct="0">
              <a:lnSpc>
                <a:spcPct val="120000"/>
              </a:lnSpc>
            </a:pPr>
            <a:r>
              <a:rPr lang="en-GB" sz="2000" dirty="0" smtClean="0">
                <a:latin typeface="+mj-lt"/>
                <a:cs typeface="Arial" pitchFamily="34" charset="0"/>
              </a:rPr>
              <a:t>     	</a:t>
            </a:r>
            <a:endParaRPr lang="tr-TR" sz="2000" dirty="0" smtClean="0">
              <a:latin typeface="+mj-lt"/>
              <a:cs typeface="Arial" pitchFamily="34" charset="0"/>
            </a:endParaRPr>
          </a:p>
          <a:p>
            <a:r>
              <a:rPr lang="en-GB" sz="2000" dirty="0" err="1" smtClean="0">
                <a:latin typeface="+mj-lt"/>
                <a:cs typeface="Arial" pitchFamily="34" charset="0"/>
              </a:rPr>
              <a:t>IQNet</a:t>
            </a:r>
            <a:r>
              <a:rPr lang="en-GB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smtClean="0">
                <a:latin typeface="+mj-lt"/>
                <a:cs typeface="Arial" pitchFamily="34" charset="0"/>
              </a:rPr>
              <a:t>– </a:t>
            </a:r>
            <a:r>
              <a:rPr lang="en-GB" sz="2000" dirty="0" smtClean="0">
                <a:latin typeface="+mj-lt"/>
                <a:cs typeface="Arial" pitchFamily="34" charset="0"/>
              </a:rPr>
              <a:t>International </a:t>
            </a:r>
            <a:r>
              <a:rPr lang="tr-TR" sz="2000" dirty="0" err="1" smtClean="0">
                <a:latin typeface="+mj-lt"/>
                <a:cs typeface="Arial" pitchFamily="34" charset="0"/>
              </a:rPr>
              <a:t>Quality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en-GB" sz="2000" dirty="0" smtClean="0">
                <a:latin typeface="+mj-lt"/>
                <a:cs typeface="Arial" pitchFamily="34" charset="0"/>
              </a:rPr>
              <a:t>Network</a:t>
            </a:r>
            <a:r>
              <a:rPr lang="tr-TR" sz="2000" dirty="0" smtClean="0">
                <a:latin typeface="+mj-lt"/>
                <a:cs typeface="Arial" pitchFamily="34" charset="0"/>
              </a:rPr>
              <a:t>, Cenevre, 1996</a:t>
            </a:r>
          </a:p>
          <a:p>
            <a:r>
              <a:rPr lang="tr-TR" sz="2000" dirty="0" smtClean="0">
                <a:latin typeface="+mj-lt"/>
                <a:cs typeface="Arial" pitchFamily="34" charset="0"/>
              </a:rPr>
              <a:t>(Uluslararası Belgelendirme Ağı) 			TSE : 2009, Üye</a:t>
            </a:r>
          </a:p>
          <a:p>
            <a:pPr eaLnBrk="0" hangingPunct="0">
              <a:lnSpc>
                <a:spcPct val="120000"/>
              </a:lnSpc>
            </a:pPr>
            <a:r>
              <a:rPr lang="en-GB" sz="2000" dirty="0" smtClean="0">
                <a:latin typeface="+mj-lt"/>
                <a:cs typeface="Arial" pitchFamily="34" charset="0"/>
              </a:rPr>
              <a:t>	</a:t>
            </a:r>
            <a:r>
              <a:rPr lang="tr-TR" sz="2000" dirty="0" smtClean="0">
                <a:latin typeface="+mj-lt"/>
                <a:cs typeface="Arial" pitchFamily="34" charset="0"/>
              </a:rPr>
              <a:t>	</a:t>
            </a:r>
          </a:p>
          <a:p>
            <a:r>
              <a:rPr lang="tr-TR" sz="2000" dirty="0" smtClean="0">
                <a:latin typeface="+mj-lt"/>
                <a:cs typeface="Arial" pitchFamily="34" charset="0"/>
              </a:rPr>
              <a:t>ECI-ICE – </a:t>
            </a:r>
            <a:r>
              <a:rPr lang="tr-TR" sz="2000" dirty="0" err="1" smtClean="0">
                <a:latin typeface="+mj-lt"/>
                <a:cs typeface="Arial" pitchFamily="34" charset="0"/>
              </a:rPr>
              <a:t>European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Cooperation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for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Information</a:t>
            </a:r>
            <a:r>
              <a:rPr lang="tr-TR" sz="2000" dirty="0" smtClean="0">
                <a:latin typeface="+mj-lt"/>
                <a:cs typeface="Arial" pitchFamily="34" charset="0"/>
              </a:rPr>
              <a:t> / </a:t>
            </a:r>
            <a:r>
              <a:rPr lang="tr-TR" sz="2000" dirty="0" err="1" smtClean="0">
                <a:latin typeface="+mj-lt"/>
                <a:cs typeface="Arial" pitchFamily="34" charset="0"/>
              </a:rPr>
              <a:t>International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Certification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Engineers</a:t>
            </a:r>
            <a:r>
              <a:rPr lang="tr-TR" sz="2000" dirty="0" smtClean="0">
                <a:latin typeface="+mj-lt"/>
                <a:cs typeface="Arial" pitchFamily="34" charset="0"/>
              </a:rPr>
              <a:t>, 1999					TSE : 2009, Tam Üye</a:t>
            </a:r>
          </a:p>
          <a:p>
            <a:endParaRPr lang="tr-TR" sz="2000" dirty="0" smtClean="0">
              <a:latin typeface="+mj-lt"/>
              <a:cs typeface="Arial" pitchFamily="34" charset="0"/>
            </a:endParaRPr>
          </a:p>
          <a:p>
            <a:endParaRPr lang="tr-TR" sz="2000" dirty="0" smtClean="0">
              <a:latin typeface="+mj-lt"/>
              <a:cs typeface="Arial" pitchFamily="34" charset="0"/>
            </a:endParaRPr>
          </a:p>
          <a:p>
            <a:endParaRPr lang="tr-TR" sz="2000" dirty="0">
              <a:latin typeface="+mj-lt"/>
              <a:cs typeface="Arial" pitchFamily="34" charset="0"/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4139952" y="220784"/>
            <a:ext cx="49326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Türk </a:t>
            </a:r>
            <a:r>
              <a:rPr lang="tr-TR" sz="2800" dirty="0" err="1" smtClean="0">
                <a:solidFill>
                  <a:srgbClr val="FF0000"/>
                </a:solidFill>
                <a:latin typeface="+mj-lt"/>
                <a:cs typeface="Arial" pitchFamily="34" charset="0"/>
              </a:rPr>
              <a:t>Standardları</a:t>
            </a:r>
            <a:r>
              <a:rPr lang="tr-TR" sz="28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 Enstitüsü</a:t>
            </a:r>
            <a:endParaRPr lang="tr-TR" sz="2800" dirty="0">
              <a:solidFill>
                <a:srgbClr val="FF0000"/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95536" y="1844824"/>
            <a:ext cx="8352160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tr-TR" b="1" dirty="0" smtClean="0"/>
              <a:t>TS </a:t>
            </a:r>
            <a:r>
              <a:rPr lang="tr-TR" b="1" dirty="0" smtClean="0"/>
              <a:t>ISO/IEC 15408 </a:t>
            </a:r>
            <a:r>
              <a:rPr lang="tr-TR" b="1" dirty="0" smtClean="0"/>
              <a:t>	</a:t>
            </a:r>
            <a:r>
              <a:rPr lang="tr-TR" dirty="0" smtClean="0"/>
              <a:t>(3 </a:t>
            </a:r>
            <a:r>
              <a:rPr lang="tr-TR" dirty="0" err="1" smtClean="0"/>
              <a:t>standard</a:t>
            </a:r>
            <a:r>
              <a:rPr lang="tr-TR" dirty="0" smtClean="0"/>
              <a:t>)</a:t>
            </a:r>
          </a:p>
          <a:p>
            <a:pPr lvl="1"/>
            <a:r>
              <a:rPr lang="tr-TR" dirty="0" smtClean="0"/>
              <a:t>Bilgi </a:t>
            </a:r>
            <a:r>
              <a:rPr lang="tr-TR" dirty="0" smtClean="0"/>
              <a:t>teknolojisi - Güvenlik teknikleri - Bilgi teknolojisi (IT) güvenliği için değerlendirme kriterleri </a:t>
            </a:r>
            <a:br>
              <a:rPr lang="tr-TR" dirty="0" smtClean="0"/>
            </a:br>
            <a:endParaRPr lang="tr-TR" sz="1200" dirty="0" smtClean="0"/>
          </a:p>
          <a:p>
            <a:pPr lvl="1"/>
            <a:r>
              <a:rPr lang="tr-TR" b="1" dirty="0" smtClean="0"/>
              <a:t>TS </a:t>
            </a:r>
            <a:r>
              <a:rPr lang="tr-TR" b="1" dirty="0" smtClean="0"/>
              <a:t>ISO/IEC </a:t>
            </a:r>
            <a:r>
              <a:rPr lang="tr-TR" b="1" dirty="0" smtClean="0"/>
              <a:t>27001</a:t>
            </a:r>
          </a:p>
          <a:p>
            <a:pPr lvl="1"/>
            <a:r>
              <a:rPr lang="tr-TR" dirty="0" smtClean="0"/>
              <a:t>Bilgi teknolojisi – Güvenlik teknikleri - Bilgi güvenliği yönetim sistemleri – </a:t>
            </a:r>
            <a:r>
              <a:rPr lang="tr-TR" dirty="0" smtClean="0"/>
              <a:t>Gereksinimler</a:t>
            </a:r>
          </a:p>
          <a:p>
            <a:pPr lvl="1"/>
            <a:endParaRPr lang="tr-TR" sz="1200" dirty="0" smtClean="0"/>
          </a:p>
          <a:p>
            <a:pPr lvl="1"/>
            <a:r>
              <a:rPr lang="tr-TR" b="1" dirty="0" smtClean="0"/>
              <a:t>TS </a:t>
            </a:r>
            <a:r>
              <a:rPr lang="tr-TR" b="1" dirty="0" smtClean="0"/>
              <a:t>ISO/IEC </a:t>
            </a:r>
            <a:r>
              <a:rPr lang="tr-TR" b="1" dirty="0" smtClean="0"/>
              <a:t>15504</a:t>
            </a:r>
            <a:r>
              <a:rPr lang="tr-TR" dirty="0" smtClean="0"/>
              <a:t> 	(7 </a:t>
            </a:r>
            <a:r>
              <a:rPr lang="tr-TR" dirty="0" err="1" smtClean="0"/>
              <a:t>standard</a:t>
            </a:r>
            <a:r>
              <a:rPr lang="tr-TR" dirty="0" smtClean="0"/>
              <a:t>)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Bilgi teknolojisi – Süreç </a:t>
            </a:r>
            <a:r>
              <a:rPr lang="tr-TR" dirty="0" smtClean="0"/>
              <a:t>değerlendirme </a:t>
            </a:r>
          </a:p>
          <a:p>
            <a:pPr lvl="1"/>
            <a:endParaRPr lang="tr-TR" sz="1200" dirty="0" smtClean="0"/>
          </a:p>
          <a:p>
            <a:pPr lvl="1"/>
            <a:r>
              <a:rPr lang="tr-TR" b="1" dirty="0" smtClean="0"/>
              <a:t>TS 13298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Elektronik Belge Yönetimi</a:t>
            </a:r>
          </a:p>
          <a:p>
            <a:pPr lvl="1"/>
            <a:endParaRPr lang="tr-TR" sz="1200" dirty="0" smtClean="0"/>
          </a:p>
          <a:p>
            <a:pPr lvl="1"/>
            <a:r>
              <a:rPr lang="tr-TR" b="1" dirty="0" smtClean="0"/>
              <a:t>TS ISO/IEC </a:t>
            </a:r>
            <a:r>
              <a:rPr lang="tr-TR" b="1" dirty="0" smtClean="0"/>
              <a:t>12119 </a:t>
            </a:r>
            <a:endParaRPr lang="tr-TR" b="1" dirty="0" smtClean="0"/>
          </a:p>
          <a:p>
            <a:pPr lvl="1"/>
            <a:r>
              <a:rPr lang="tr-TR" dirty="0" smtClean="0"/>
              <a:t>Bilgi teknolojisi </a:t>
            </a:r>
            <a:r>
              <a:rPr lang="tr-TR" dirty="0" smtClean="0"/>
              <a:t>– Yazılım Paketleri – Kalite Özellikleri ve Denenmesi</a:t>
            </a:r>
          </a:p>
          <a:p>
            <a:pPr lvl="1"/>
            <a:endParaRPr lang="tr-TR" dirty="0" smtClean="0"/>
          </a:p>
          <a:p>
            <a:pPr lvl="1"/>
            <a:endParaRPr lang="tr-TR" dirty="0" smtClean="0"/>
          </a:p>
          <a:p>
            <a:pPr lvl="1"/>
            <a:endParaRPr lang="tr-TR" dirty="0" smtClean="0"/>
          </a:p>
        </p:txBody>
      </p:sp>
      <p:sp>
        <p:nvSpPr>
          <p:cNvPr id="4" name="3 Dikdörtgen"/>
          <p:cNvSpPr/>
          <p:nvPr/>
        </p:nvSpPr>
        <p:spPr>
          <a:xfrm>
            <a:off x="4139952" y="220784"/>
            <a:ext cx="49326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Türk </a:t>
            </a:r>
            <a:r>
              <a:rPr lang="tr-TR" sz="2800" dirty="0" err="1" smtClean="0">
                <a:solidFill>
                  <a:srgbClr val="FF0000"/>
                </a:solidFill>
                <a:latin typeface="+mj-lt"/>
                <a:cs typeface="Arial" pitchFamily="34" charset="0"/>
              </a:rPr>
              <a:t>Standardları</a:t>
            </a:r>
            <a:r>
              <a:rPr lang="tr-TR" sz="28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 Enstitüsü</a:t>
            </a:r>
            <a:endParaRPr lang="tr-TR" sz="2800" dirty="0">
              <a:solidFill>
                <a:srgbClr val="FF0000"/>
              </a:solidFill>
              <a:latin typeface="+mj-lt"/>
              <a:cs typeface="Arial" pitchFamily="34" charset="0"/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1403648" y="1268760"/>
            <a:ext cx="64807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b="1" dirty="0" smtClean="0">
                <a:latin typeface="+mj-lt"/>
                <a:cs typeface="Arial" pitchFamily="34" charset="0"/>
              </a:rPr>
              <a:t>Bilgi Güvenliği Belgelendirme Faaliyetleri</a:t>
            </a:r>
            <a:endParaRPr lang="tr-TR" sz="2400" b="1" dirty="0"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66849" y="692696"/>
            <a:ext cx="7993583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tr-TR" sz="2000" dirty="0" smtClean="0">
              <a:cs typeface="Arial" pitchFamily="34" charset="0"/>
            </a:endParaRPr>
          </a:p>
          <a:p>
            <a:pPr algn="ctr" eaLnBrk="0" hangingPunct="0">
              <a:lnSpc>
                <a:spcPct val="120000"/>
              </a:lnSpc>
            </a:pPr>
            <a:endParaRPr lang="tr-TR" sz="2000" b="1" dirty="0" smtClean="0">
              <a:cs typeface="Arial" pitchFamily="34" charset="0"/>
            </a:endParaRPr>
          </a:p>
          <a:p>
            <a:pPr algn="ctr" eaLnBrk="0" hangingPunct="0">
              <a:lnSpc>
                <a:spcPct val="120000"/>
              </a:lnSpc>
            </a:pPr>
            <a:r>
              <a:rPr lang="en-GB" sz="2000" b="1" dirty="0" smtClean="0">
                <a:cs typeface="Arial" pitchFamily="34" charset="0"/>
              </a:rPr>
              <a:t>CCRA </a:t>
            </a:r>
            <a:r>
              <a:rPr lang="tr-TR" sz="2000" b="1" dirty="0" smtClean="0">
                <a:cs typeface="Arial" pitchFamily="34" charset="0"/>
              </a:rPr>
              <a:t>- </a:t>
            </a:r>
            <a:r>
              <a:rPr lang="en-GB" sz="2000" b="1" dirty="0" smtClean="0">
                <a:cs typeface="Arial" pitchFamily="34" charset="0"/>
              </a:rPr>
              <a:t>Common Criteria Recognition </a:t>
            </a:r>
            <a:r>
              <a:rPr lang="en-GB" sz="2000" b="1" dirty="0" smtClean="0">
                <a:cs typeface="Arial" pitchFamily="34" charset="0"/>
              </a:rPr>
              <a:t>Agreement</a:t>
            </a:r>
            <a:endParaRPr lang="tr-TR" sz="2000" b="1" dirty="0" smtClean="0">
              <a:cs typeface="Arial" pitchFamily="34" charset="0"/>
            </a:endParaRPr>
          </a:p>
          <a:p>
            <a:pPr algn="ctr"/>
            <a:r>
              <a:rPr lang="tr-TR" sz="2000" b="1" dirty="0" smtClean="0">
                <a:cs typeface="Arial" pitchFamily="34" charset="0"/>
              </a:rPr>
              <a:t>(Ortak Kriter Belgelendirme Anlaşması</a:t>
            </a:r>
            <a:r>
              <a:rPr lang="tr-TR" sz="2000" b="1" dirty="0" smtClean="0">
                <a:cs typeface="Arial" pitchFamily="34" charset="0"/>
              </a:rPr>
              <a:t>)</a:t>
            </a:r>
            <a:endParaRPr lang="tr-TR" sz="2000" b="1" dirty="0" smtClean="0">
              <a:cs typeface="Arial" pitchFamily="34" charset="0"/>
            </a:endParaRPr>
          </a:p>
          <a:p>
            <a:pPr eaLnBrk="0" hangingPunct="0">
              <a:lnSpc>
                <a:spcPct val="120000"/>
              </a:lnSpc>
            </a:pPr>
            <a:r>
              <a:rPr lang="en-GB" sz="2000" dirty="0" smtClean="0">
                <a:cs typeface="Arial" pitchFamily="34" charset="0"/>
              </a:rPr>
              <a:t>     	</a:t>
            </a:r>
            <a:endParaRPr lang="tr-TR" sz="2000" dirty="0" smtClean="0">
              <a:cs typeface="Arial" pitchFamily="34" charset="0"/>
            </a:endParaRPr>
          </a:p>
          <a:p>
            <a:pPr algn="ctr" eaLnBrk="0" hangingPunct="0">
              <a:lnSpc>
                <a:spcPct val="120000"/>
              </a:lnSpc>
            </a:pPr>
            <a:endParaRPr lang="tr-TR" sz="20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algn="ctr" eaLnBrk="0" hangingPunct="0">
              <a:lnSpc>
                <a:spcPct val="120000"/>
              </a:lnSpc>
            </a:pPr>
            <a:endParaRPr lang="tr-TR" sz="20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algn="ctr" eaLnBrk="0" hangingPunct="0">
              <a:lnSpc>
                <a:spcPct val="120000"/>
              </a:lnSpc>
            </a:pPr>
            <a:r>
              <a:rPr lang="tr-TR" sz="2000" dirty="0" smtClean="0">
                <a:cs typeface="Times New Roman" pitchFamily="18" charset="0"/>
              </a:rPr>
              <a:t> </a:t>
            </a:r>
            <a:r>
              <a:rPr lang="tr-TR" sz="2000" b="1" dirty="0" smtClean="0">
                <a:cs typeface="Times New Roman" pitchFamily="18" charset="0"/>
              </a:rPr>
              <a:t>Ortak Kriterler</a:t>
            </a:r>
            <a:r>
              <a:rPr lang="tr-TR" sz="2000" dirty="0" smtClean="0">
                <a:cs typeface="Times New Roman" pitchFamily="18" charset="0"/>
              </a:rPr>
              <a:t>, bilgi teknolojileri ürün ve/veya sistemlerinin güvenlik seviyelerinin tespit edilmesi ve bağımsız laboratuarlarda test edilebilmesi amacıyla daha önce Avrupa, Amerika ve Kanada’da geliştirilmiş olan </a:t>
            </a:r>
            <a:r>
              <a:rPr lang="tr-TR" sz="2000" dirty="0" err="1" smtClean="0">
                <a:cs typeface="Times New Roman" pitchFamily="18" charset="0"/>
              </a:rPr>
              <a:t>standardların</a:t>
            </a:r>
            <a:r>
              <a:rPr lang="tr-TR" sz="2000" dirty="0" smtClean="0">
                <a:cs typeface="Times New Roman" pitchFamily="18" charset="0"/>
              </a:rPr>
              <a:t> ortak bir güvenlik standardı elde edilmesi amacıyla birleştirilmesi ile ortaya çıkmış, uluslararası çapta kabul gören “Bilgi Güvenliği Değerlendirme” standardıdır. </a:t>
            </a:r>
          </a:p>
          <a:p>
            <a:pPr eaLnBrk="0" hangingPunct="0">
              <a:lnSpc>
                <a:spcPct val="120000"/>
              </a:lnSpc>
            </a:pPr>
            <a:endParaRPr lang="tr-TR" sz="2000" dirty="0" smtClean="0">
              <a:cs typeface="Arial" pitchFamily="34" charset="0"/>
            </a:endParaRPr>
          </a:p>
          <a:p>
            <a:endParaRPr lang="tr-TR" sz="2000" dirty="0">
              <a:cs typeface="Arial" pitchFamily="34" charset="0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2564904"/>
            <a:ext cx="2407475" cy="53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Dikdörtgen"/>
          <p:cNvSpPr/>
          <p:nvPr/>
        </p:nvSpPr>
        <p:spPr>
          <a:xfrm>
            <a:off x="3203848" y="116632"/>
            <a:ext cx="58687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8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Ortak Kriterler Belgelendirme Sistemi  OKBS</a:t>
            </a:r>
            <a:endParaRPr lang="tr-TR" sz="2800" dirty="0">
              <a:solidFill>
                <a:srgbClr val="FF0000"/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23850" y="2125155"/>
            <a:ext cx="8569325" cy="198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 sz="2200" dirty="0" smtClean="0">
              <a:cs typeface="Arial" pitchFamily="34" charset="0"/>
            </a:endParaRPr>
          </a:p>
          <a:p>
            <a:pPr algn="ctr" eaLnBrk="0" hangingPunct="0">
              <a:lnSpc>
                <a:spcPct val="120000"/>
              </a:lnSpc>
            </a:pPr>
            <a:r>
              <a:rPr lang="tr-TR" sz="2200" b="1" dirty="0" smtClean="0">
                <a:cs typeface="Times New Roman" pitchFamily="18" charset="0"/>
              </a:rPr>
              <a:t>TS ISO/IEC 15408</a:t>
            </a:r>
          </a:p>
          <a:p>
            <a:pPr algn="ctr" eaLnBrk="0" hangingPunct="0">
              <a:lnSpc>
                <a:spcPct val="120000"/>
              </a:lnSpc>
            </a:pPr>
            <a:endParaRPr lang="tr-TR" sz="2200" dirty="0" smtClean="0">
              <a:cs typeface="Times New Roman" pitchFamily="18" charset="0"/>
            </a:endParaRPr>
          </a:p>
          <a:p>
            <a:pPr eaLnBrk="0" hangingPunct="0">
              <a:lnSpc>
                <a:spcPct val="120000"/>
              </a:lnSpc>
            </a:pPr>
            <a:endParaRPr lang="tr-TR" sz="2200" dirty="0" smtClean="0">
              <a:cs typeface="Arial" pitchFamily="34" charset="0"/>
            </a:endParaRPr>
          </a:p>
          <a:p>
            <a:endParaRPr lang="tr-TR" sz="2200" dirty="0">
              <a:cs typeface="Arial" pitchFamily="34" charset="0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1772816"/>
            <a:ext cx="2407475" cy="53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Dikdörtgen"/>
          <p:cNvSpPr/>
          <p:nvPr/>
        </p:nvSpPr>
        <p:spPr>
          <a:xfrm>
            <a:off x="3203848" y="116632"/>
            <a:ext cx="58687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8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Ortak Kriterler Belgelendirme Sistemi  OKBS</a:t>
            </a:r>
            <a:endParaRPr lang="tr-TR" sz="2800" dirty="0">
              <a:solidFill>
                <a:srgbClr val="FF0000"/>
              </a:solidFill>
              <a:latin typeface="+mj-lt"/>
              <a:cs typeface="Arial" pitchFamily="34" charset="0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845840" y="3046041"/>
            <a:ext cx="7470576" cy="2399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lnSpc>
                <a:spcPct val="120000"/>
              </a:lnSpc>
            </a:pPr>
            <a:endParaRPr lang="tr-TR" sz="20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algn="just"/>
            <a:r>
              <a:rPr lang="tr-TR" sz="2000" dirty="0" smtClean="0">
                <a:cs typeface="Times New Roman" pitchFamily="18" charset="0"/>
              </a:rPr>
              <a:t>Ortak Kriterler teknik dokümanının komite tarafından yayınlamasından sonra, ISO tarafından </a:t>
            </a:r>
            <a:r>
              <a:rPr lang="tr-TR" sz="2000" b="1" dirty="0" smtClean="0">
                <a:cs typeface="Times New Roman" pitchFamily="18" charset="0"/>
              </a:rPr>
              <a:t>ISO/IEC 15408  “</a:t>
            </a:r>
            <a:r>
              <a:rPr lang="tr-TR" sz="2000" dirty="0" smtClean="0">
                <a:cs typeface="Times New Roman" pitchFamily="18" charset="0"/>
              </a:rPr>
              <a:t>Bilgi teknolojisi – Güvenlik teknikleri – Bilgi teknolojisi (IT) güvenliği için değerlendirme kriterleri” standardı olarak kabul edilmiştir. </a:t>
            </a:r>
          </a:p>
          <a:p>
            <a:pPr algn="ctr" eaLnBrk="0" hangingPunct="0">
              <a:lnSpc>
                <a:spcPct val="120000"/>
              </a:lnSpc>
            </a:pPr>
            <a:endParaRPr lang="tr-TR" sz="2000" dirty="0" smtClean="0">
              <a:cs typeface="Times New Roman" pitchFamily="18" charset="0"/>
            </a:endParaRPr>
          </a:p>
          <a:p>
            <a:pPr algn="ctr" eaLnBrk="0" hangingPunct="0">
              <a:lnSpc>
                <a:spcPct val="120000"/>
              </a:lnSpc>
            </a:pPr>
            <a:endParaRPr lang="tr-TR" sz="2000" dirty="0" smtClean="0"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rsayılan Tasarım">
  <a:themeElements>
    <a:clrScheme name="Varsayılan Tasarı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arsayılan Tasarım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400" b="0" i="0" u="none" strike="noStrike" kern="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Arial" pitchFamily="34" charset="0"/>
            <a:ea typeface="+mj-ea"/>
            <a:cs typeface="Arial" pitchFamily="34" charset="0"/>
          </a:defRPr>
        </a:defPPr>
      </a:lstStyle>
    </a:txDef>
  </a:objectDefaults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1101</TotalTime>
  <Words>1305</Words>
  <Application>Microsoft Office PowerPoint</Application>
  <PresentationFormat>Ekran Gösterisi (4:3)</PresentationFormat>
  <Paragraphs>358</Paragraphs>
  <Slides>32</Slides>
  <Notes>32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32</vt:i4>
      </vt:variant>
    </vt:vector>
  </HeadingPairs>
  <TitlesOfParts>
    <vt:vector size="34" baseType="lpstr">
      <vt:lpstr>Varsayılan Tasarım</vt:lpstr>
      <vt:lpstr>Clip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Slayt 21</vt:lpstr>
      <vt:lpstr>Slayt 22</vt:lpstr>
      <vt:lpstr>Slayt 23</vt:lpstr>
      <vt:lpstr>Slayt 24</vt:lpstr>
      <vt:lpstr>Slayt 25</vt:lpstr>
      <vt:lpstr>Slayt 26</vt:lpstr>
      <vt:lpstr>Slayt 27</vt:lpstr>
      <vt:lpstr>Slayt 28</vt:lpstr>
      <vt:lpstr>Slayt 29</vt:lpstr>
      <vt:lpstr>Slayt 30</vt:lpstr>
      <vt:lpstr>Slayt 31</vt:lpstr>
      <vt:lpstr>Slayt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hergin</dc:creator>
  <cp:lastModifiedBy>hergin</cp:lastModifiedBy>
  <cp:revision>92</cp:revision>
  <dcterms:created xsi:type="dcterms:W3CDTF">2010-03-29T09:53:06Z</dcterms:created>
  <dcterms:modified xsi:type="dcterms:W3CDTF">2010-06-25T02:20:29Z</dcterms:modified>
</cp:coreProperties>
</file>