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0" r:id="rId3"/>
  </p:sldMasterIdLst>
  <p:notesMasterIdLst>
    <p:notesMasterId r:id="rId14"/>
  </p:notesMasterIdLst>
  <p:handoutMasterIdLst>
    <p:handoutMasterId r:id="rId15"/>
  </p:handoutMasterIdLst>
  <p:sldIdLst>
    <p:sldId id="263" r:id="rId4"/>
    <p:sldId id="265" r:id="rId5"/>
    <p:sldId id="266" r:id="rId6"/>
    <p:sldId id="267" r:id="rId7"/>
    <p:sldId id="260" r:id="rId8"/>
    <p:sldId id="259" r:id="rId9"/>
    <p:sldId id="258" r:id="rId10"/>
    <p:sldId id="261" r:id="rId11"/>
    <p:sldId id="262" r:id="rId12"/>
    <p:sldId id="264" r:id="rId13"/>
  </p:sldIdLst>
  <p:sldSz cx="10058400" cy="7772400"/>
  <p:notesSz cx="7010400" cy="92964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C780C"/>
    <a:srgbClr val="800000"/>
    <a:srgbClr val="990033"/>
    <a:srgbClr val="EBEABF"/>
    <a:srgbClr val="F5F5F5"/>
    <a:srgbClr val="DDDDDD"/>
    <a:srgbClr val="C0C0C0"/>
    <a:srgbClr val="CCFFCC"/>
    <a:srgbClr val="33CC33"/>
    <a:srgbClr val="EFEF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727" autoAdjust="0"/>
    <p:restoredTop sz="94539" autoAdjust="0"/>
  </p:normalViewPr>
  <p:slideViewPr>
    <p:cSldViewPr snapToGrid="0">
      <p:cViewPr>
        <p:scale>
          <a:sx n="70" d="100"/>
          <a:sy n="70" d="100"/>
        </p:scale>
        <p:origin x="-78" y="-126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355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41" tIns="46120" rIns="92241" bIns="46120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23554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41" tIns="46120" rIns="92241" bIns="46120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2355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41" tIns="46120" rIns="92241" bIns="46120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Slide Number Placeholder 6148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2241" tIns="46120" rIns="92241" bIns="46120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DC42A82-CBF3-4FB0-8217-129A7C408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25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01" tIns="45502" rIns="91001" bIns="45502" numCol="1" anchor="t" anchorCtr="0" compatLnSpc="1">
            <a:prstTxWarp prst="textNoShape">
              <a:avLst/>
            </a:prstTxWarp>
          </a:bodyPr>
          <a:lstStyle>
            <a:lvl1pPr defTabSz="9096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22530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01" tIns="45502" rIns="91001" bIns="45502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2253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0950" y="698500"/>
            <a:ext cx="4510088" cy="348456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Notes Placeholder 1024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001" tIns="45502" rIns="91001" bIns="45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225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01" tIns="45502" rIns="91001" bIns="45502" numCol="1" anchor="b" anchorCtr="0" compatLnSpc="1">
            <a:prstTxWarp prst="textNoShape">
              <a:avLst/>
            </a:prstTxWarp>
          </a:bodyPr>
          <a:lstStyle>
            <a:lvl1pPr defTabSz="9096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Slide Number Placeholder 1024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001" tIns="45502" rIns="91001" bIns="45502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3829994-17B3-4D34-B99E-66BD8A05D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Font typeface="+mj-lt"/>
              <a:buNone/>
            </a:pPr>
            <a:endParaRPr lang="en-US" dirty="0" smtClean="0"/>
          </a:p>
        </p:txBody>
      </p:sp>
      <p:sp>
        <p:nvSpPr>
          <p:cNvPr id="46083" name="Slide Image Placeholder 5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00075" y="468313"/>
            <a:ext cx="3103563" cy="2398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8915" name="Slide Image Placeholder 5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00075" y="468313"/>
            <a:ext cx="3103563" cy="2398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274552" y="2039761"/>
            <a:ext cx="9503923" cy="165370"/>
          </a:xfrm>
          <a:prstGeom prst="roundRect">
            <a:avLst/>
          </a:prstGeom>
          <a:solidFill>
            <a:srgbClr val="8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90000" dir="5400000" sy="-100000" algn="bl" rotWithShape="0"/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4" name="Rounded Rectangle 3"/>
          <p:cNvSpPr/>
          <p:nvPr userDrawn="1"/>
        </p:nvSpPr>
        <p:spPr bwMode="auto">
          <a:xfrm>
            <a:off x="317770" y="4089200"/>
            <a:ext cx="9503923" cy="165370"/>
          </a:xfrm>
          <a:prstGeom prst="roundRect">
            <a:avLst/>
          </a:prstGeom>
          <a:solidFill>
            <a:srgbClr val="8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90000" dir="5400000" sy="-100000" algn="bl" rotWithShape="0"/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pic>
        <p:nvPicPr>
          <p:cNvPr id="5" name="Picture 4" descr="text_mining340x220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9024" y="4625098"/>
            <a:ext cx="4121340" cy="2753222"/>
          </a:xfrm>
          <a:prstGeom prst="rect">
            <a:avLst/>
          </a:prstGeom>
        </p:spPr>
      </p:pic>
      <p:pic>
        <p:nvPicPr>
          <p:cNvPr id="7" name="Picture 7" descr="UEKAE Logo Kısaltma 640x480 Beyaz"/>
          <p:cNvPicPr preferRelativeResize="0"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6167" y="272954"/>
            <a:ext cx="1929665" cy="160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5340485"/>
            <a:ext cx="10058400" cy="1819072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Rounded Rectangle 2"/>
          <p:cNvSpPr/>
          <p:nvPr userDrawn="1"/>
        </p:nvSpPr>
        <p:spPr bwMode="auto">
          <a:xfrm>
            <a:off x="165370" y="729575"/>
            <a:ext cx="9503923" cy="165370"/>
          </a:xfrm>
          <a:prstGeom prst="roundRect">
            <a:avLst/>
          </a:prstGeom>
          <a:solidFill>
            <a:srgbClr val="8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90000" dir="5400000" sy="-100000" algn="bl" rotWithShape="0"/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4" name="TextBox 1028"/>
          <p:cNvSpPr txBox="1">
            <a:spLocks noChangeArrowheads="1"/>
          </p:cNvSpPr>
          <p:nvPr userDrawn="1"/>
        </p:nvSpPr>
        <p:spPr bwMode="auto">
          <a:xfrm>
            <a:off x="8875713" y="7602537"/>
            <a:ext cx="11826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fld id="{57147278-C8C6-412B-A28E-779131F1E34F}" type="slidenum">
              <a:rPr lang="en-US" sz="1100" b="1">
                <a:solidFill>
                  <a:srgbClr val="800000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r>
              <a:rPr lang="en-US" sz="1100" b="1" dirty="0">
                <a:solidFill>
                  <a:srgbClr val="800000"/>
                </a:solidFill>
                <a:latin typeface="Trebuchet MS" pitchFamily="34" charset="0"/>
              </a:rPr>
              <a:t> of </a:t>
            </a:r>
            <a:r>
              <a:rPr lang="tr-TR" sz="1100" b="1" dirty="0" smtClean="0">
                <a:solidFill>
                  <a:srgbClr val="800000"/>
                </a:solidFill>
                <a:latin typeface="Trebuchet MS" pitchFamily="34" charset="0"/>
              </a:rPr>
              <a:t>10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165370" y="729575"/>
            <a:ext cx="9503923" cy="165370"/>
          </a:xfrm>
          <a:prstGeom prst="roundRect">
            <a:avLst/>
          </a:prstGeom>
          <a:solidFill>
            <a:srgbClr val="8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90000" dir="5400000" sy="-100000" algn="bl" rotWithShape="0"/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6" name="TextBox 1028"/>
          <p:cNvSpPr txBox="1">
            <a:spLocks noChangeArrowheads="1"/>
          </p:cNvSpPr>
          <p:nvPr userDrawn="1"/>
        </p:nvSpPr>
        <p:spPr bwMode="auto">
          <a:xfrm>
            <a:off x="8875713" y="7602537"/>
            <a:ext cx="11826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fld id="{57147278-C8C6-412B-A28E-779131F1E34F}" type="slidenum">
              <a:rPr lang="en-US" sz="1100" b="1">
                <a:solidFill>
                  <a:srgbClr val="800000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r>
              <a:rPr lang="en-US" sz="1100" b="1" dirty="0">
                <a:solidFill>
                  <a:srgbClr val="800000"/>
                </a:solidFill>
                <a:latin typeface="Trebuchet MS" pitchFamily="34" charset="0"/>
              </a:rPr>
              <a:t> of </a:t>
            </a:r>
            <a:r>
              <a:rPr lang="tr-TR" sz="1100" b="1" dirty="0" smtClean="0">
                <a:solidFill>
                  <a:srgbClr val="800000"/>
                </a:solidFill>
                <a:latin typeface="Trebuchet MS" pitchFamily="34" charset="0"/>
              </a:rPr>
              <a:t>10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  <a:prstGeom prst="rect">
            <a:avLst/>
          </a:prstGeom>
        </p:spPr>
        <p:txBody>
          <a:bodyPr lIns="101882" tIns="50941" rIns="101882" bIns="5094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  <a:prstGeom prst="rect">
            <a:avLst/>
          </a:prstGeom>
        </p:spPr>
        <p:txBody>
          <a:bodyPr lIns="101882" tIns="50941" rIns="101882" bIns="50941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/>
            </a:lvl1pPr>
          </a:lstStyle>
          <a:p>
            <a:pPr>
              <a:defRPr/>
            </a:pPr>
            <a:fld id="{60AFCAEF-3145-486A-8BF0-99473C2323CE}" type="datetimeFigureOut">
              <a:rPr lang="en-US"/>
              <a:pPr>
                <a:defRPr/>
              </a:pPr>
              <a:t>6/25/2010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/>
            </a:lvl1pPr>
          </a:lstStyle>
          <a:p>
            <a:pPr>
              <a:defRPr/>
            </a:pPr>
            <a:fld id="{708C06A5-3F87-40EE-86C6-3559DB9A9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1028"/>
          <p:cNvSpPr txBox="1">
            <a:spLocks noChangeArrowheads="1"/>
          </p:cNvSpPr>
          <p:nvPr userDrawn="1"/>
        </p:nvSpPr>
        <p:spPr bwMode="auto">
          <a:xfrm>
            <a:off x="8875713" y="7602537"/>
            <a:ext cx="11826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fld id="{57147278-C8C6-412B-A28E-779131F1E34F}" type="slidenum">
              <a:rPr lang="en-US" sz="1100" b="1">
                <a:solidFill>
                  <a:srgbClr val="800000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r>
              <a:rPr lang="en-US" sz="1100" b="1" dirty="0">
                <a:solidFill>
                  <a:srgbClr val="800000"/>
                </a:solidFill>
                <a:latin typeface="Trebuchet MS" pitchFamily="34" charset="0"/>
              </a:rPr>
              <a:t> of </a:t>
            </a:r>
            <a:r>
              <a:rPr lang="tr-TR" sz="1100" b="1" dirty="0" smtClean="0">
                <a:solidFill>
                  <a:srgbClr val="800000"/>
                </a:solidFill>
                <a:latin typeface="Trebuchet MS" pitchFamily="34" charset="0"/>
              </a:rPr>
              <a:t>10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/>
            </a:lvl1pPr>
          </a:lstStyle>
          <a:p>
            <a:pPr>
              <a:defRPr/>
            </a:pPr>
            <a:fld id="{1440D490-2AF0-40AA-9648-8E1D3369F239}" type="datetimeFigureOut">
              <a:rPr lang="en-US"/>
              <a:pPr>
                <a:defRPr/>
              </a:pPr>
              <a:t>6/25/2010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/>
            </a:lvl1pPr>
          </a:lstStyle>
          <a:p>
            <a:pPr>
              <a:defRPr/>
            </a:pPr>
            <a:fld id="{271B6A04-CF51-42AC-AF7A-60C554FD0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ounded Rectangle 4"/>
          <p:cNvSpPr/>
          <p:nvPr userDrawn="1"/>
        </p:nvSpPr>
        <p:spPr bwMode="auto">
          <a:xfrm>
            <a:off x="165370" y="729575"/>
            <a:ext cx="9503923" cy="165370"/>
          </a:xfrm>
          <a:prstGeom prst="roundRect">
            <a:avLst/>
          </a:prstGeom>
          <a:solidFill>
            <a:srgbClr val="8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90000" dir="5400000" sy="-100000" algn="bl" rotWithShape="0"/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7" name="TextBox 1028"/>
          <p:cNvSpPr txBox="1">
            <a:spLocks noChangeArrowheads="1"/>
          </p:cNvSpPr>
          <p:nvPr userDrawn="1"/>
        </p:nvSpPr>
        <p:spPr bwMode="auto">
          <a:xfrm>
            <a:off x="8875713" y="7602537"/>
            <a:ext cx="11826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fld id="{57147278-C8C6-412B-A28E-779131F1E34F}" type="slidenum">
              <a:rPr lang="en-US" sz="1100" b="1">
                <a:solidFill>
                  <a:srgbClr val="800000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r>
              <a:rPr lang="en-US" sz="1100" b="1" dirty="0">
                <a:solidFill>
                  <a:srgbClr val="800000"/>
                </a:solidFill>
                <a:latin typeface="Trebuchet MS" pitchFamily="34" charset="0"/>
              </a:rPr>
              <a:t> of </a:t>
            </a:r>
            <a:r>
              <a:rPr lang="tr-TR" sz="1100" b="1" dirty="0" smtClean="0">
                <a:solidFill>
                  <a:srgbClr val="800000"/>
                </a:solidFill>
                <a:latin typeface="Trebuchet MS" pitchFamily="34" charset="0"/>
              </a:rPr>
              <a:t>10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1" r:id="rId2"/>
    <p:sldLayoutId id="2147483672" r:id="rId3"/>
    <p:sldLayoutId id="2147483673" r:id="rId4"/>
    <p:sldLayoutId id="2147483674" r:id="rId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1019175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+mj-ea"/>
          <a:cs typeface="+mj-cs"/>
        </a:defRPr>
      </a:lvl1pPr>
      <a:lvl2pPr algn="l" defTabSz="1019175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defTabSz="1019175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defTabSz="1019175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defTabSz="1019175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defTabSz="1019175" eaLnBrk="1" fontAlgn="base" hangingPunct="1">
        <a:spcBef>
          <a:spcPct val="0"/>
        </a:spcBef>
        <a:spcAft>
          <a:spcPct val="0"/>
        </a:spcAft>
        <a:defRPr sz="3600" b="1">
          <a:solidFill>
            <a:schemeClr val="bg1">
              <a:alpha val="100000"/>
            </a:schemeClr>
          </a:solidFill>
          <a:latin typeface="Eurostile"/>
        </a:defRPr>
      </a:lvl6pPr>
      <a:lvl7pPr marL="914400" algn="l" defTabSz="1019175" eaLnBrk="1" fontAlgn="base" hangingPunct="1">
        <a:spcBef>
          <a:spcPct val="0"/>
        </a:spcBef>
        <a:spcAft>
          <a:spcPct val="0"/>
        </a:spcAft>
        <a:defRPr sz="3600" b="1">
          <a:solidFill>
            <a:schemeClr val="bg1">
              <a:alpha val="100000"/>
            </a:schemeClr>
          </a:solidFill>
          <a:latin typeface="Eurostile"/>
        </a:defRPr>
      </a:lvl7pPr>
      <a:lvl8pPr marL="1371600" algn="l" defTabSz="1019175" eaLnBrk="1" fontAlgn="base" hangingPunct="1">
        <a:spcBef>
          <a:spcPct val="0"/>
        </a:spcBef>
        <a:spcAft>
          <a:spcPct val="0"/>
        </a:spcAft>
        <a:defRPr sz="3600" b="1">
          <a:solidFill>
            <a:schemeClr val="bg1">
              <a:alpha val="100000"/>
            </a:schemeClr>
          </a:solidFill>
          <a:latin typeface="Eurostile"/>
        </a:defRPr>
      </a:lvl8pPr>
      <a:lvl9pPr marL="1828800" algn="l" defTabSz="1019175" eaLnBrk="1" fontAlgn="base" hangingPunct="1">
        <a:spcBef>
          <a:spcPct val="0"/>
        </a:spcBef>
        <a:spcAft>
          <a:spcPct val="0"/>
        </a:spcAft>
        <a:defRPr sz="3600" b="1">
          <a:solidFill>
            <a:schemeClr val="bg1">
              <a:alpha val="100000"/>
            </a:schemeClr>
          </a:solidFill>
          <a:latin typeface="Eurostile"/>
        </a:defRPr>
      </a:lvl9pPr>
    </p:titleStyle>
    <p:bodyStyle>
      <a:lvl1pPr marL="342900" indent="-342900" algn="l" defTabSz="-13855700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7338" algn="l" defTabSz="-13855700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Arial" charset="0"/>
        </a:defRPr>
      </a:lvl2pPr>
      <a:lvl3pPr marL="1143000" indent="-228600" algn="l" defTabSz="-13855700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Arial" charset="0"/>
        </a:defRPr>
      </a:lvl3pPr>
      <a:lvl4pPr marL="1600200" indent="-228600" algn="l" defTabSz="-13855700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Arial" charset="0"/>
        </a:defRPr>
      </a:lvl4pPr>
      <a:lvl5pPr marL="2057400" indent="-228600" algn="l" defTabSz="-13855700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Arial" charset="0"/>
        </a:defRPr>
      </a:lvl5pPr>
      <a:lvl6pPr marL="2749550" indent="-254000" algn="l" defTabSz="1019175" eaLnBrk="1" fontAlgn="base" hangingPunct="1">
        <a:spcBef>
          <a:spcPct val="20000"/>
        </a:spcBef>
        <a:spcAft>
          <a:spcPct val="0"/>
        </a:spcAft>
        <a:defRPr sz="1200">
          <a:solidFill>
            <a:schemeClr val="tx1">
              <a:alpha val="100000"/>
            </a:schemeClr>
          </a:solidFill>
          <a:latin typeface="+mn-lt"/>
        </a:defRPr>
      </a:lvl6pPr>
      <a:lvl7pPr marL="3206750" indent="-254000" algn="l" defTabSz="1019175" eaLnBrk="1" fontAlgn="base" hangingPunct="1">
        <a:spcBef>
          <a:spcPct val="20000"/>
        </a:spcBef>
        <a:spcAft>
          <a:spcPct val="0"/>
        </a:spcAft>
        <a:defRPr sz="1200">
          <a:solidFill>
            <a:schemeClr val="tx1">
              <a:alpha val="100000"/>
            </a:schemeClr>
          </a:solidFill>
          <a:latin typeface="+mn-lt"/>
        </a:defRPr>
      </a:lvl7pPr>
      <a:lvl8pPr marL="3663950" indent="-254000" algn="l" defTabSz="1019175" eaLnBrk="1" fontAlgn="base" hangingPunct="1">
        <a:spcBef>
          <a:spcPct val="20000"/>
        </a:spcBef>
        <a:spcAft>
          <a:spcPct val="0"/>
        </a:spcAft>
        <a:defRPr sz="1200">
          <a:solidFill>
            <a:schemeClr val="tx1">
              <a:alpha val="100000"/>
            </a:schemeClr>
          </a:solidFill>
          <a:latin typeface="+mn-lt"/>
        </a:defRPr>
      </a:lvl8pPr>
      <a:lvl9pPr marL="4121150" indent="-254000" algn="l" defTabSz="1019175" eaLnBrk="1" fontAlgn="base" hangingPunct="1">
        <a:spcBef>
          <a:spcPct val="20000"/>
        </a:spcBef>
        <a:spcAft>
          <a:spcPct val="0"/>
        </a:spcAft>
        <a:defRPr sz="1200">
          <a:solidFill>
            <a:schemeClr val="tx1">
              <a:alpha val="100000"/>
            </a:schemeClr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tags" Target="../tags/tag5.xml"/><Relationship Id="rId7" Type="http://schemas.openxmlformats.org/officeDocument/2006/relationships/notesSlide" Target="../notesSlides/notesSlide2.xml"/><Relationship Id="rId12" Type="http://schemas.openxmlformats.org/officeDocument/2006/relationships/image" Target="../media/image8.jpeg"/><Relationship Id="rId17" Type="http://schemas.openxmlformats.org/officeDocument/2006/relationships/image" Target="../media/image13.jpeg"/><Relationship Id="rId2" Type="http://schemas.openxmlformats.org/officeDocument/2006/relationships/tags" Target="../tags/tag4.xml"/><Relationship Id="rId16" Type="http://schemas.openxmlformats.org/officeDocument/2006/relationships/image" Target="../media/image12.png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5.xml"/><Relationship Id="rId11" Type="http://schemas.openxmlformats.org/officeDocument/2006/relationships/image" Target="../media/image7.png"/><Relationship Id="rId5" Type="http://schemas.openxmlformats.org/officeDocument/2006/relationships/tags" Target="../tags/tag7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tags" Target="../tags/tag6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729" y="2593075"/>
            <a:ext cx="922079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4800" b="1" kern="0" dirty="0" smtClean="0">
                <a:latin typeface="Arial" charset="0"/>
                <a:ea typeface="+mj-ea"/>
                <a:cs typeface="+mj-cs"/>
              </a:rPr>
              <a:t>Uzman Sistemler Karar Veriyor</a:t>
            </a:r>
            <a:r>
              <a:rPr lang="tr-TR" sz="3600" b="1" kern="0" dirty="0" smtClean="0">
                <a:latin typeface="Arial" charset="0"/>
                <a:ea typeface="+mj-ea"/>
                <a:cs typeface="+mj-cs"/>
              </a:rPr>
              <a:t/>
            </a:r>
            <a:br>
              <a:rPr lang="tr-TR" sz="3600" b="1" kern="0" dirty="0" smtClean="0">
                <a:latin typeface="Arial" charset="0"/>
                <a:ea typeface="+mj-ea"/>
                <a:cs typeface="+mj-cs"/>
              </a:rPr>
            </a:br>
            <a:r>
              <a:rPr lang="tr-TR" sz="3600" b="1" kern="0" dirty="0" smtClean="0">
                <a:solidFill>
                  <a:srgbClr val="FF0000"/>
                </a:solidFill>
                <a:latin typeface="Arial" charset="0"/>
                <a:ea typeface="+mj-ea"/>
                <a:cs typeface="+mj-cs"/>
              </a:rPr>
              <a:t>Gizli</a:t>
            </a:r>
            <a:r>
              <a:rPr lang="tr-TR" sz="3600" b="1" kern="0" dirty="0" smtClean="0">
                <a:latin typeface="Arial" charset="0"/>
                <a:ea typeface="+mj-ea"/>
                <a:cs typeface="+mj-cs"/>
              </a:rPr>
              <a:t> – </a:t>
            </a:r>
            <a:r>
              <a:rPr lang="tr-TR" sz="3600" b="1" kern="0" dirty="0" smtClean="0">
                <a:solidFill>
                  <a:schemeClr val="accent2"/>
                </a:solidFill>
                <a:latin typeface="Arial" charset="0"/>
                <a:ea typeface="+mj-ea"/>
                <a:cs typeface="+mj-cs"/>
              </a:rPr>
              <a:t>Hizmete Özel</a:t>
            </a:r>
            <a:r>
              <a:rPr lang="tr-TR" sz="3600" b="1" kern="0" dirty="0" smtClean="0">
                <a:latin typeface="Arial" charset="0"/>
                <a:ea typeface="+mj-ea"/>
                <a:cs typeface="+mj-cs"/>
              </a:rPr>
              <a:t> – </a:t>
            </a:r>
            <a:r>
              <a:rPr lang="tr-TR" sz="3600" b="1" kern="0" dirty="0" smtClean="0">
                <a:solidFill>
                  <a:srgbClr val="0C780C"/>
                </a:solidFill>
                <a:latin typeface="Arial" charset="0"/>
                <a:ea typeface="+mj-ea"/>
                <a:cs typeface="+mj-cs"/>
              </a:rPr>
              <a:t>Tasnif Dışı</a:t>
            </a:r>
            <a:endParaRPr lang="tr-TR" dirty="0">
              <a:solidFill>
                <a:srgbClr val="0C780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7911" y="4653887"/>
            <a:ext cx="330994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latin typeface="Corbel" pitchFamily="34" charset="0"/>
              </a:rPr>
              <a:t>Erdem  ALPARSLAN</a:t>
            </a:r>
          </a:p>
          <a:p>
            <a:r>
              <a:rPr lang="tr-TR" sz="2400" dirty="0" smtClean="0">
                <a:solidFill>
                  <a:srgbClr val="7F7F7F"/>
                </a:solidFill>
                <a:latin typeface="Corbel" pitchFamily="34" charset="0"/>
              </a:rPr>
              <a:t>Araştırmacı</a:t>
            </a:r>
          </a:p>
          <a:p>
            <a:endParaRPr lang="tr-TR" sz="2400" dirty="0" smtClean="0">
              <a:solidFill>
                <a:srgbClr val="7F7F7F"/>
              </a:solidFill>
              <a:latin typeface="Corbel" pitchFamily="34" charset="0"/>
            </a:endParaRPr>
          </a:p>
          <a:p>
            <a:r>
              <a:rPr lang="tr-TR" sz="2400" dirty="0" smtClean="0">
                <a:solidFill>
                  <a:srgbClr val="7F7F7F"/>
                </a:solidFill>
                <a:latin typeface="Corbel" pitchFamily="34" charset="0"/>
              </a:rPr>
              <a:t>TÜBİTAK UEKAE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8418" y="2661314"/>
            <a:ext cx="3243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b="1" dirty="0" smtClean="0">
                <a:solidFill>
                  <a:srgbClr val="7F7F7F"/>
                </a:solidFill>
                <a:latin typeface="Corbel" pitchFamily="34" charset="0"/>
              </a:rPr>
              <a:t>SORULARINIZ ??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16907" y="6277970"/>
            <a:ext cx="2365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/>
              <a:t>ealparslan@uekae.tubitak.gov.tr</a:t>
            </a:r>
            <a:endParaRPr lang="tr-TR" sz="12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91510" y="0"/>
            <a:ext cx="8153400" cy="58479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4400" dirty="0" smtClean="0">
                <a:latin typeface="Tw Cen MT"/>
                <a:ea typeface="+mj-ea"/>
                <a:cs typeface="+mj-cs"/>
              </a:rPr>
              <a:t>Gündem</a:t>
            </a:r>
            <a:endParaRPr lang="tr-TR" sz="4400" dirty="0">
              <a:latin typeface="Tw Cen M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719" y="1471418"/>
            <a:ext cx="900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endParaRPr lang="tr-TR" sz="1800" dirty="0">
              <a:latin typeface="Corbe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7796" y="1216759"/>
            <a:ext cx="89119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Türkiye’de Veri Kaçağı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Veri Kaçağı Tespit Yöntemleri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Uzman Sistemlerde Doküman Sınıflandırma Araştırma Süreci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Önişleme Süreci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Bulgular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Sonuç: Uzman Sistemler, Doküman Sınıflar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5909" y="1216759"/>
            <a:ext cx="89119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inurl:gov.tr “hizmete özel” sonuç sayısı </a:t>
            </a:r>
            <a:r>
              <a:rPr lang="tr-TR" sz="2800" b="1" dirty="0" smtClean="0">
                <a:ea typeface="Tahoma" pitchFamily="34" charset="0"/>
                <a:cs typeface="Tahoma" pitchFamily="34" charset="0"/>
              </a:rPr>
              <a:t>3050</a:t>
            </a:r>
            <a:r>
              <a:rPr lang="tr-TR" sz="2800" dirty="0" smtClean="0">
                <a:ea typeface="Tahoma" pitchFamily="34" charset="0"/>
                <a:cs typeface="Tahoma" pitchFamily="34" charset="0"/>
              </a:rPr>
              <a:t> web dokümanı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1510" y="0"/>
            <a:ext cx="8153400" cy="58479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4400" dirty="0" smtClean="0">
                <a:latin typeface="Tw Cen MT"/>
                <a:ea typeface="+mj-ea"/>
                <a:cs typeface="+mj-cs"/>
              </a:rPr>
              <a:t>Türkiye’de Veri Kaçagı</a:t>
            </a:r>
            <a:endParaRPr lang="tr-TR" sz="4400" dirty="0">
              <a:latin typeface="Tw Cen M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1569" y="2439257"/>
            <a:ext cx="90973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Kurumlar %70 oranında kritik bilgi kaybının öneminin farkında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729" y="4336295"/>
            <a:ext cx="65239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%77 oranında veri taşımada kontrol yok</a:t>
            </a:r>
          </a:p>
        </p:txBody>
      </p:sp>
      <p:sp>
        <p:nvSpPr>
          <p:cNvPr id="8" name="Rectangle 7"/>
          <p:cNvSpPr/>
          <p:nvPr/>
        </p:nvSpPr>
        <p:spPr>
          <a:xfrm>
            <a:off x="541795" y="3585672"/>
            <a:ext cx="6713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%32 hedef alınma riskini yüksek görüyor.</a:t>
            </a:r>
          </a:p>
        </p:txBody>
      </p:sp>
      <p:sp>
        <p:nvSpPr>
          <p:cNvPr id="9" name="Rectangle 8"/>
          <p:cNvSpPr/>
          <p:nvPr/>
        </p:nvSpPr>
        <p:spPr>
          <a:xfrm>
            <a:off x="558584" y="5073276"/>
            <a:ext cx="6489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Özel strateji geliştiren kurum oranı %40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0546" y="5810253"/>
            <a:ext cx="64697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En az bir kere veri kaybetme oranı %54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91510" y="0"/>
            <a:ext cx="8153400" cy="58479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4400" dirty="0" smtClean="0">
                <a:latin typeface="Tw Cen MT"/>
                <a:ea typeface="+mj-ea"/>
                <a:cs typeface="+mj-cs"/>
              </a:rPr>
              <a:t>Veri Kaçagı Tespit Yöntemleri</a:t>
            </a:r>
            <a:endParaRPr lang="tr-TR" sz="4400" dirty="0">
              <a:latin typeface="Tw Cen M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719" y="1471418"/>
            <a:ext cx="900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endParaRPr lang="tr-TR" sz="1800" dirty="0">
              <a:latin typeface="Corbe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54" y="1255594"/>
            <a:ext cx="893928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Kurallı ifadeler (regex ve anahtar kelime)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Veritabanı parmak izleri 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Dosya özetleri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Kısmi dosya içerik uyumu (partial matching)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İstatistiksel Analiz</a:t>
            </a:r>
          </a:p>
          <a:p>
            <a:endParaRPr lang="tr-TR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20051" y="6151447"/>
            <a:ext cx="7565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Dokümanlarda güvenlik derecesi sınıflandırma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6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c 13"/>
          <p:cNvSpPr/>
          <p:nvPr/>
        </p:nvSpPr>
        <p:spPr>
          <a:xfrm>
            <a:off x="-3771900" y="0"/>
            <a:ext cx="7543800" cy="7772400"/>
          </a:xfrm>
          <a:prstGeom prst="arc">
            <a:avLst>
              <a:gd name="adj1" fmla="val 16200000"/>
              <a:gd name="adj2" fmla="val 5370932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flipH="1">
            <a:off x="2370907" y="0"/>
            <a:ext cx="7139334" cy="164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TUBITAK UEKAE BSG’ye ait 222 doküman sınıflandırmaya tabi tutuldu.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dirty="0" smtClean="0">
                <a:latin typeface="Corbel" pitchFamily="34" charset="0"/>
              </a:rPr>
              <a:t>30  Gizli 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dirty="0" smtClean="0">
                <a:latin typeface="Corbel" pitchFamily="34" charset="0"/>
              </a:rPr>
              <a:t>165 Hizmete Özel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dirty="0" smtClean="0">
                <a:latin typeface="Corbel" pitchFamily="34" charset="0"/>
              </a:rPr>
              <a:t>27 Tasnif Dışı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 flipH="1">
            <a:off x="3666091" y="1671542"/>
            <a:ext cx="6068218" cy="718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222 doküman, 2.5 milyon kelime (duraklama kelimeleri hariç: “ve, ile, de, da, ya da, kaç, hangi .........”)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3851285" y="2517988"/>
            <a:ext cx="5917747" cy="718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Zemberek aracı ile kelimelerin gövdeleri tespit edildi.</a:t>
            </a:r>
          </a:p>
          <a:p>
            <a:r>
              <a:rPr lang="tr-TR" sz="2000" dirty="0" smtClean="0">
                <a:latin typeface="Corbel" pitchFamily="34" charset="0"/>
              </a:rPr>
              <a:t>Ayrık (distinct) kelime sayısı: ~9000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 flipH="1">
            <a:off x="4022740" y="3318135"/>
            <a:ext cx="5699993" cy="1026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Belirteç kelime seçimi (feature selection) için chi-square dağılımı uygulandı</a:t>
            </a:r>
          </a:p>
          <a:p>
            <a:r>
              <a:rPr lang="tr-TR" sz="2000" dirty="0" smtClean="0">
                <a:latin typeface="Corbel" pitchFamily="34" charset="0"/>
              </a:rPr>
              <a:t>Belirteç kelime sayısı: ~2000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871282" y="485512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160247" y="1844836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521243" y="2750053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631940" y="3608969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575996" y="4478997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flipH="1">
            <a:off x="3885773" y="4535406"/>
            <a:ext cx="5699993" cy="410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Support Vector Classifier: Joachim’s SVM-multiclass 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3323280" y="5268007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 flipH="1">
            <a:off x="3818254" y="5370712"/>
            <a:ext cx="5699993" cy="410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Naive Bayes Classifier: WEKA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896947" y="6080163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 flipH="1">
            <a:off x="3600261" y="6078697"/>
            <a:ext cx="6676502" cy="410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Adaptive Neuro-Fuzzy Inference System Classifier: MATLAB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2239119" y="6764998"/>
            <a:ext cx="342900" cy="35329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 flipH="1">
            <a:off x="3023458" y="6798256"/>
            <a:ext cx="6122470" cy="410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1882" tIns="50941" rIns="101882" bIns="50941">
            <a:spAutoFit/>
          </a:bodyPr>
          <a:lstStyle/>
          <a:p>
            <a:r>
              <a:rPr lang="tr-TR" sz="2000" dirty="0" smtClean="0">
                <a:latin typeface="Corbel" pitchFamily="34" charset="0"/>
              </a:rPr>
              <a:t>Ayrıklaştırma (discretization): MATLAB</a:t>
            </a:r>
            <a:endParaRPr lang="tr-TR" sz="2000" dirty="0">
              <a:latin typeface="Corbel" pitchFamily="34" charset="0"/>
            </a:endParaRPr>
          </a:p>
        </p:txBody>
      </p:sp>
      <p:sp>
        <p:nvSpPr>
          <p:cNvPr id="19" name="Arc 18"/>
          <p:cNvSpPr/>
          <p:nvPr/>
        </p:nvSpPr>
        <p:spPr>
          <a:xfrm>
            <a:off x="-1676400" y="2159000"/>
            <a:ext cx="3352800" cy="3454400"/>
          </a:xfrm>
          <a:prstGeom prst="arc">
            <a:avLst>
              <a:gd name="adj1" fmla="val 16200000"/>
              <a:gd name="adj2" fmla="val 53597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304800" dist="50800" dir="18900000">
              <a:prstClr val="black">
                <a:alpha val="1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 rot="5400000">
            <a:off x="-3545946" y="3760471"/>
            <a:ext cx="7077922" cy="25146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888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680000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00000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80000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80000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80000">
                                      <p:cBhvr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80000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00000">
                                      <p:cBhvr>
                                        <p:cTn id="9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22" grpId="0"/>
      <p:bldP spid="29" grpId="0"/>
      <p:bldP spid="31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91510" y="0"/>
            <a:ext cx="8153400" cy="58479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4400" dirty="0" smtClean="0">
                <a:ea typeface="Tahoma" pitchFamily="34" charset="0"/>
                <a:cs typeface="Tahoma" pitchFamily="34" charset="0"/>
              </a:rPr>
              <a:t>Önişleme - Kelime </a:t>
            </a:r>
            <a:r>
              <a:rPr lang="tr-TR" sz="4400" dirty="0">
                <a:ea typeface="Tahoma" pitchFamily="34" charset="0"/>
                <a:cs typeface="Tahoma" pitchFamily="34" charset="0"/>
              </a:rPr>
              <a:t>Gövde Bulma</a:t>
            </a:r>
          </a:p>
        </p:txBody>
      </p:sp>
      <p:sp>
        <p:nvSpPr>
          <p:cNvPr id="6" name="Rectangle 5"/>
          <p:cNvSpPr/>
          <p:nvPr/>
        </p:nvSpPr>
        <p:spPr>
          <a:xfrm>
            <a:off x="2261191" y="1107559"/>
            <a:ext cx="314014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800" dirty="0">
                <a:ea typeface="Tahoma" pitchFamily="34" charset="0"/>
                <a:cs typeface="Tahoma" pitchFamily="34" charset="0"/>
              </a:rPr>
              <a:t>Göz 		</a:t>
            </a:r>
            <a:r>
              <a:rPr lang="tr-TR" sz="1800" dirty="0" smtClean="0">
                <a:ea typeface="Tahoma" pitchFamily="34" charset="0"/>
                <a:cs typeface="Tahoma" pitchFamily="34" charset="0"/>
              </a:rPr>
              <a:t>	</a:t>
            </a:r>
            <a:endParaRPr lang="tr-TR" sz="1800" dirty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800" dirty="0">
                <a:ea typeface="Tahoma" pitchFamily="34" charset="0"/>
                <a:cs typeface="Tahoma" pitchFamily="34" charset="0"/>
              </a:rPr>
              <a:t>Göz-lem 		</a:t>
            </a:r>
            <a:r>
              <a:rPr lang="tr-TR" sz="1800" dirty="0" smtClean="0">
                <a:ea typeface="Tahoma" pitchFamily="34" charset="0"/>
                <a:cs typeface="Tahoma" pitchFamily="34" charset="0"/>
              </a:rPr>
              <a:t>	</a:t>
            </a:r>
            <a:endParaRPr lang="tr-TR" sz="1800" dirty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800" dirty="0">
                <a:ea typeface="Tahoma" pitchFamily="34" charset="0"/>
                <a:cs typeface="Tahoma" pitchFamily="34" charset="0"/>
              </a:rPr>
              <a:t>Göz-lem-ci 	</a:t>
            </a:r>
            <a:r>
              <a:rPr lang="tr-TR" sz="1800" dirty="0" smtClean="0">
                <a:ea typeface="Tahoma" pitchFamily="34" charset="0"/>
                <a:cs typeface="Tahoma" pitchFamily="34" charset="0"/>
              </a:rPr>
              <a:t>	</a:t>
            </a:r>
            <a:endParaRPr lang="tr-TR" sz="1800" dirty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800" dirty="0">
                <a:ea typeface="Tahoma" pitchFamily="34" charset="0"/>
                <a:cs typeface="Tahoma" pitchFamily="34" charset="0"/>
              </a:rPr>
              <a:t>Göz-lem-ci-lik 	</a:t>
            </a:r>
            <a:r>
              <a:rPr lang="tr-TR" sz="1800" dirty="0" smtClean="0">
                <a:ea typeface="Tahoma" pitchFamily="34" charset="0"/>
                <a:cs typeface="Tahoma" pitchFamily="34" charset="0"/>
              </a:rPr>
              <a:t>	</a:t>
            </a:r>
            <a:endParaRPr lang="tr-TR" sz="1800" dirty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800" dirty="0">
                <a:ea typeface="Tahoma" pitchFamily="34" charset="0"/>
                <a:cs typeface="Tahoma" pitchFamily="34" charset="0"/>
              </a:rPr>
              <a:t>Göz-lem-le-dik-ler-im 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7815" y="1244009"/>
            <a:ext cx="549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ea typeface="Tahoma" pitchFamily="34" charset="0"/>
                <a:cs typeface="Tahoma" pitchFamily="34" charset="0"/>
              </a:rPr>
              <a:t>Eye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30727" y="1619693"/>
            <a:ext cx="1400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Observation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51992" y="2013097"/>
            <a:ext cx="1102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Observer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3258" y="2395871"/>
            <a:ext cx="258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The job of the observer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3888" y="2810539"/>
            <a:ext cx="2750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The ones that I observed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1620" y="3384697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kripto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6177" y="5241851"/>
            <a:ext cx="2166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-13855700">
              <a:spcBef>
                <a:spcPct val="20000"/>
              </a:spcBef>
              <a:defRPr/>
            </a:pPr>
            <a:r>
              <a:rPr lang="tr-TR" sz="1800" u="sng" dirty="0">
                <a:ea typeface="Tahoma" pitchFamily="34" charset="0"/>
                <a:cs typeface="Tahoma" pitchFamily="34" charset="0"/>
                <a:sym typeface="Wingdings" pitchFamily="2" charset="2"/>
              </a:rPr>
              <a:t>Sorunlu </a:t>
            </a:r>
            <a:r>
              <a:rPr lang="tr-TR" sz="1800" u="sng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örnekler !!!</a:t>
            </a:r>
            <a:endParaRPr lang="tr-TR" sz="1800" u="sng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5905" y="6143215"/>
            <a:ext cx="617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>
                <a:ea typeface="Tahoma" pitchFamily="34" charset="0"/>
                <a:cs typeface="Tahoma" pitchFamily="34" charset="0"/>
                <a:sym typeface="Wingdings" pitchFamily="2" charset="2"/>
              </a:rPr>
              <a:t>a</a:t>
            </a:r>
            <a:r>
              <a:rPr lang="tr-TR" sz="1800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ltın</a:t>
            </a:r>
            <a:endParaRPr lang="tr-TR" sz="1800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9663" y="5715910"/>
            <a:ext cx="177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TÜBİTAKUEKAE</a:t>
            </a:r>
            <a:endParaRPr lang="tr-TR" sz="1800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00094" y="3385001"/>
            <a:ext cx="46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>
                <a:ea typeface="Tahoma" pitchFamily="34" charset="0"/>
                <a:cs typeface="Tahoma" pitchFamily="34" charset="0"/>
              </a:rPr>
              <a:t>ya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38664" y="3386023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kripto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36664" y="3383133"/>
            <a:ext cx="516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da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0896" y="3831296"/>
            <a:ext cx="149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genelkurmay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42374" y="3833853"/>
            <a:ext cx="400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ın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95363" y="3832622"/>
            <a:ext cx="149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genelkurmay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95534" y="3828454"/>
            <a:ext cx="516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da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20897" y="4252715"/>
            <a:ext cx="61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şifre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65955" y="4236224"/>
            <a:ext cx="46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li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49157" y="4238138"/>
            <a:ext cx="61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şifre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3740" y="4240697"/>
            <a:ext cx="46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siz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25126" y="4223560"/>
            <a:ext cx="61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şifre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94637" y="4221281"/>
            <a:ext cx="784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leme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46077" y="4723167"/>
            <a:ext cx="804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güven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461259" y="4723075"/>
            <a:ext cx="46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li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833365" y="4700639"/>
            <a:ext cx="804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güven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439022" y="4700547"/>
            <a:ext cx="46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lik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52458" y="4701964"/>
            <a:ext cx="804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güven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58115" y="4701872"/>
            <a:ext cx="46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</a:rPr>
              <a:t>ce</a:t>
            </a:r>
            <a:endParaRPr lang="tr-TR" sz="1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53132" y="6589814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istikbal</a:t>
            </a:r>
            <a:endParaRPr lang="tr-TR" sz="1800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51737" y="6583189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müstakbel</a:t>
            </a:r>
            <a:endParaRPr lang="tr-TR" sz="1800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266602" y="6144511"/>
            <a:ext cx="505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cı</a:t>
            </a:r>
            <a:endParaRPr lang="tr-TR" sz="1800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82042" y="569264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smtClean="0">
                <a:ea typeface="Tahoma" pitchFamily="34" charset="0"/>
                <a:cs typeface="Tahoma" pitchFamily="34" charset="0"/>
                <a:sym typeface="Wingdings" pitchFamily="2" charset="2"/>
              </a:rPr>
              <a:t>????</a:t>
            </a:r>
            <a:endParaRPr lang="tr-TR" sz="1800" dirty="0">
              <a:ea typeface="Tahoma" pitchFamily="34" charset="0"/>
              <a:cs typeface="Tahom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5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70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72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96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98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00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24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26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28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7" grpId="0" build="allAtOnce"/>
      <p:bldP spid="21" grpId="0"/>
      <p:bldP spid="23" grpId="1"/>
      <p:bldP spid="23" grpId="2"/>
      <p:bldP spid="24" grpId="0"/>
      <p:bldP spid="26" grpId="0"/>
      <p:bldP spid="29" grpId="0" build="allAtOnce"/>
      <p:bldP spid="30" grpId="0"/>
      <p:bldP spid="31" grpId="0" build="allAtOnce"/>
      <p:bldP spid="32" grpId="0"/>
      <p:bldP spid="33" grpId="0" build="allAtOnce"/>
      <p:bldP spid="34" grpId="0"/>
      <p:bldP spid="35" grpId="0" build="allAtOnce"/>
      <p:bldP spid="35" grpId="1" build="allAtOnce"/>
      <p:bldP spid="36" grpId="0"/>
      <p:bldP spid="39" grpId="0" build="allAtOnce"/>
      <p:bldP spid="39" grpId="1" build="allAtOnce"/>
      <p:bldP spid="40" grpId="0"/>
      <p:bldP spid="41" grpId="0" build="allAtOnce"/>
      <p:bldP spid="42" grpId="0"/>
      <p:bldP spid="43" grpId="0" build="allAtOnce"/>
      <p:bldP spid="43" grpId="1" build="allAtOnce"/>
      <p:bldP spid="44" grpId="0"/>
      <p:bldP spid="49" grpId="0" build="allAtOnce"/>
      <p:bldP spid="49" grpId="1" build="allAtOnce"/>
      <p:bldP spid="50" grpId="0"/>
      <p:bldP spid="51" grpId="0" build="allAtOnce"/>
      <p:bldP spid="51" grpId="1" build="allAtOnce"/>
      <p:bldP spid="52" grpId="0"/>
      <p:bldP spid="54" grpId="0"/>
      <p:bldP spid="54" grpId="1"/>
      <p:bldP spid="55" grpId="0"/>
      <p:bldP spid="55" grpId="1"/>
      <p:bldP spid="56" grpId="0"/>
      <p:bldP spid="57" grpId="0"/>
      <p:bldP spid="5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88372" y="0"/>
            <a:ext cx="8302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>
                <a:latin typeface="Tw Cen MT"/>
                <a:ea typeface="+mj-ea"/>
                <a:cs typeface="+mj-cs"/>
              </a:rPr>
              <a:t>Önişleme - Belirteç Kelime Seçimi</a:t>
            </a:r>
            <a:endParaRPr lang="tr-TR" sz="4400" dirty="0">
              <a:latin typeface="Tw Cen MT"/>
              <a:ea typeface="+mj-ea"/>
              <a:cs typeface="+mj-cs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84175" y="1205346"/>
            <a:ext cx="8770216" cy="640079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-138557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6" name="Picture 9" descr="2010-04-22_095007.jp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50957" y="1028538"/>
            <a:ext cx="7460607" cy="6600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 bwMode="auto">
          <a:xfrm>
            <a:off x="2138901" y="2425148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187934" y="3094383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149503" y="3636397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134926" y="4146606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2128299" y="6390199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153478" y="6781138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2146852" y="7315200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160105" y="5070283"/>
            <a:ext cx="1478942" cy="230588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17" name="Left Arrow 16"/>
          <p:cNvSpPr/>
          <p:nvPr/>
        </p:nvSpPr>
        <p:spPr bwMode="auto">
          <a:xfrm>
            <a:off x="4325509" y="2496709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0" name="Left Arrow 19"/>
          <p:cNvSpPr/>
          <p:nvPr/>
        </p:nvSpPr>
        <p:spPr bwMode="auto">
          <a:xfrm>
            <a:off x="4326834" y="3142090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1" name="Left Arrow 20"/>
          <p:cNvSpPr/>
          <p:nvPr/>
        </p:nvSpPr>
        <p:spPr bwMode="auto">
          <a:xfrm>
            <a:off x="4326834" y="3666876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2" name="Left Arrow 21"/>
          <p:cNvSpPr/>
          <p:nvPr/>
        </p:nvSpPr>
        <p:spPr bwMode="auto">
          <a:xfrm>
            <a:off x="4326834" y="4215516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3" name="Left Arrow 22"/>
          <p:cNvSpPr/>
          <p:nvPr/>
        </p:nvSpPr>
        <p:spPr bwMode="auto">
          <a:xfrm>
            <a:off x="4318883" y="5129916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5" name="Left Arrow 24"/>
          <p:cNvSpPr/>
          <p:nvPr/>
        </p:nvSpPr>
        <p:spPr bwMode="auto">
          <a:xfrm>
            <a:off x="4312257" y="6459109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6" name="Left Arrow 25"/>
          <p:cNvSpPr/>
          <p:nvPr/>
        </p:nvSpPr>
        <p:spPr bwMode="auto">
          <a:xfrm>
            <a:off x="4320208" y="6856674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27" name="Left Arrow 26"/>
          <p:cNvSpPr/>
          <p:nvPr/>
        </p:nvSpPr>
        <p:spPr bwMode="auto">
          <a:xfrm>
            <a:off x="4320208" y="7373509"/>
            <a:ext cx="381663" cy="11927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419101" y="128265"/>
            <a:ext cx="1371599" cy="626647"/>
          </a:xfrm>
          <a:prstGeom prst="round2SameRect">
            <a:avLst/>
          </a:prstGeom>
          <a:solidFill>
            <a:srgbClr val="8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508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389" name="TextBox 1"/>
          <p:cNvSpPr txBox="1">
            <a:spLocks noChangeArrowheads="1"/>
          </p:cNvSpPr>
          <p:nvPr/>
        </p:nvSpPr>
        <p:spPr bwMode="auto">
          <a:xfrm>
            <a:off x="392445" y="157708"/>
            <a:ext cx="1360943" cy="48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tr-TR" sz="2500" dirty="0" smtClean="0">
                <a:solidFill>
                  <a:srgbClr val="F5F5F5"/>
                </a:solidFill>
                <a:latin typeface="Tw Cen MT Condensed" pitchFamily="34" charset="0"/>
              </a:rPr>
              <a:t>Naive Bayes</a:t>
            </a:r>
            <a:endParaRPr lang="en-US" sz="2500" dirty="0">
              <a:solidFill>
                <a:srgbClr val="F5F5F5"/>
              </a:solidFill>
              <a:latin typeface="Tw Cen MT Condensed" pitchFamily="34" charset="0"/>
            </a:endParaRPr>
          </a:p>
        </p:txBody>
      </p:sp>
      <p:sp>
        <p:nvSpPr>
          <p:cNvPr id="16390" name="TextBox 2"/>
          <p:cNvSpPr txBox="1">
            <a:spLocks noChangeArrowheads="1"/>
          </p:cNvSpPr>
          <p:nvPr/>
        </p:nvSpPr>
        <p:spPr bwMode="auto">
          <a:xfrm>
            <a:off x="2137818" y="196471"/>
            <a:ext cx="590475" cy="48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tr-TR" sz="2500" dirty="0" smtClean="0">
                <a:solidFill>
                  <a:srgbClr val="F5F5F5"/>
                </a:solidFill>
                <a:latin typeface="Tw Cen MT Condensed" pitchFamily="34" charset="0"/>
              </a:rPr>
              <a:t>SVM</a:t>
            </a:r>
            <a:endParaRPr lang="en-US" sz="2500" dirty="0">
              <a:solidFill>
                <a:srgbClr val="F5F5F5"/>
              </a:solidFill>
              <a:latin typeface="Tw Cen MT Condensed" pitchFamily="34" charset="0"/>
            </a:endParaRPr>
          </a:p>
        </p:txBody>
      </p:sp>
      <p:sp>
        <p:nvSpPr>
          <p:cNvPr id="16391" name="TextBox 3"/>
          <p:cNvSpPr txBox="1">
            <a:spLocks noChangeArrowheads="1"/>
          </p:cNvSpPr>
          <p:nvPr/>
        </p:nvSpPr>
        <p:spPr bwMode="auto">
          <a:xfrm>
            <a:off x="3068046" y="183770"/>
            <a:ext cx="1488156" cy="48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tr-TR" sz="2500" dirty="0" smtClean="0">
                <a:solidFill>
                  <a:srgbClr val="F5F5F5"/>
                </a:solidFill>
                <a:latin typeface="Tw Cen MT Condensed" pitchFamily="34" charset="0"/>
              </a:rPr>
              <a:t>SVM Doc Area</a:t>
            </a:r>
            <a:endParaRPr lang="en-US" sz="2500" dirty="0">
              <a:solidFill>
                <a:srgbClr val="F5F5F5"/>
              </a:solidFill>
              <a:latin typeface="Tw Cen MT Condensed" pitchFamily="34" charset="0"/>
            </a:endParaRPr>
          </a:p>
        </p:txBody>
      </p:sp>
      <p:sp>
        <p:nvSpPr>
          <p:cNvPr id="16392" name="TextBox 4"/>
          <p:cNvSpPr txBox="1">
            <a:spLocks noChangeArrowheads="1"/>
          </p:cNvSpPr>
          <p:nvPr/>
        </p:nvSpPr>
        <p:spPr bwMode="auto">
          <a:xfrm>
            <a:off x="4845251" y="196470"/>
            <a:ext cx="1484309" cy="48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tr-TR" sz="2500" dirty="0" smtClean="0">
                <a:solidFill>
                  <a:srgbClr val="F5F5F5"/>
                </a:solidFill>
                <a:latin typeface="Tw Cen MT Condensed" pitchFamily="34" charset="0"/>
              </a:rPr>
              <a:t>SVM Doc Type</a:t>
            </a:r>
            <a:endParaRPr lang="en-US" sz="2500" dirty="0">
              <a:solidFill>
                <a:srgbClr val="F5F5F5"/>
              </a:solidFill>
              <a:latin typeface="Tw Cen MT Condensed" pitchFamily="34" charset="0"/>
            </a:endParaRPr>
          </a:p>
        </p:txBody>
      </p:sp>
      <p:sp>
        <p:nvSpPr>
          <p:cNvPr id="16393" name="TextBox 5"/>
          <p:cNvSpPr txBox="1">
            <a:spLocks noChangeArrowheads="1"/>
          </p:cNvSpPr>
          <p:nvPr/>
        </p:nvSpPr>
        <p:spPr bwMode="auto">
          <a:xfrm>
            <a:off x="6770413" y="196470"/>
            <a:ext cx="753982" cy="48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tr-TR" sz="2500" dirty="0" smtClean="0">
                <a:solidFill>
                  <a:srgbClr val="F5F5F5"/>
                </a:solidFill>
                <a:latin typeface="Tw Cen MT Condensed" pitchFamily="34" charset="0"/>
              </a:rPr>
              <a:t>ANFIS</a:t>
            </a:r>
            <a:endParaRPr lang="en-US" sz="2500" dirty="0">
              <a:solidFill>
                <a:srgbClr val="F5F5F5"/>
              </a:solidFill>
              <a:latin typeface="Tw Cen MT Condensed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65370" y="729575"/>
            <a:ext cx="9503923" cy="165370"/>
          </a:xfrm>
          <a:prstGeom prst="roundRect">
            <a:avLst/>
          </a:prstGeom>
          <a:solidFill>
            <a:srgbClr val="8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90000" dir="5400000" sy="-100000" algn="bl" rotWithShape="0"/>
          </a:effectLst>
        </p:spPr>
        <p:txBody>
          <a:bodyPr vert="horz" wrap="none" lIns="91440" tIns="45720" rIns="91440" bIns="45720" rtlCol="0" anchor="ctr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tr-TR" sz="10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Tahoma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7989613" y="196470"/>
            <a:ext cx="1507392" cy="48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tr-TR" sz="2500" dirty="0" smtClean="0">
                <a:solidFill>
                  <a:srgbClr val="F5F5F5"/>
                </a:solidFill>
                <a:latin typeface="Tw Cen MT Condensed" pitchFamily="34" charset="0"/>
              </a:rPr>
              <a:t>Discretization</a:t>
            </a:r>
            <a:endParaRPr lang="en-US" sz="2500" dirty="0">
              <a:solidFill>
                <a:srgbClr val="F5F5F5"/>
              </a:solidFill>
              <a:latin typeface="Tw Cen MT Condensed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1952737" y="1515472"/>
            <a:ext cx="6418040" cy="572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1182540" y="1568635"/>
            <a:ext cx="7429832" cy="581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2100593" y="1522781"/>
            <a:ext cx="5150812" cy="585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/>
          <a:srcRect/>
          <a:stretch>
            <a:fillRect/>
          </a:stretch>
        </p:blipFill>
        <p:spPr bwMode="auto">
          <a:xfrm>
            <a:off x="1714500" y="1507203"/>
            <a:ext cx="6089798" cy="609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anfis1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6762" y="1819275"/>
            <a:ext cx="8524875" cy="5222970"/>
          </a:xfrm>
          <a:prstGeom prst="rect">
            <a:avLst/>
          </a:prstGeom>
        </p:spPr>
      </p:pic>
      <p:pic>
        <p:nvPicPr>
          <p:cNvPr id="20" name="Picture 4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/>
          <a:srcRect/>
          <a:stretch>
            <a:fillRect/>
          </a:stretch>
        </p:blipFill>
        <p:spPr bwMode="auto">
          <a:xfrm>
            <a:off x="7220172" y="1057275"/>
            <a:ext cx="1784350" cy="671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1172754" y="1812613"/>
            <a:ext cx="566715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tr-TR" sz="2800" dirty="0">
                <a:latin typeface="Corbel" pitchFamily="34" charset="0"/>
              </a:rPr>
              <a:t>Sürekli değerlerin ayrık sınıf etiketlerine dönüştürülmesi</a:t>
            </a:r>
          </a:p>
          <a:p>
            <a:pPr marL="342900" indent="-342900">
              <a:buFont typeface="Arial" charset="0"/>
              <a:buChar char="•"/>
            </a:pPr>
            <a:endParaRPr lang="tr-TR" sz="2800" dirty="0">
              <a:latin typeface="Corbel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tr-TR" sz="2800" dirty="0">
                <a:latin typeface="Corbel" pitchFamily="34" charset="0"/>
              </a:rPr>
              <a:t>Class-Attribute Contingency Coefficient</a:t>
            </a:r>
          </a:p>
          <a:p>
            <a:pPr marL="342900" indent="-342900">
              <a:buFont typeface="Arial" charset="0"/>
              <a:buChar char="•"/>
            </a:pPr>
            <a:endParaRPr lang="tr-TR" sz="2800" dirty="0">
              <a:latin typeface="Corbel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tr-TR" sz="2800" dirty="0">
                <a:latin typeface="Corbel" pitchFamily="34" charset="0"/>
              </a:rPr>
              <a:t>57 / 59 doğru sınıflandırma</a:t>
            </a:r>
          </a:p>
        </p:txBody>
      </p:sp>
      <p:pic>
        <p:nvPicPr>
          <p:cNvPr id="23" name="Picture 22" descr="nb_matris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667535" y="5023817"/>
            <a:ext cx="5390866" cy="2748583"/>
          </a:xfrm>
          <a:prstGeom prst="rect">
            <a:avLst/>
          </a:prstGeom>
        </p:spPr>
      </p:pic>
      <p:pic>
        <p:nvPicPr>
          <p:cNvPr id="24" name="Picture 23" descr="svm_matris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664707" y="5022376"/>
            <a:ext cx="5393693" cy="2750024"/>
          </a:xfrm>
          <a:prstGeom prst="rect">
            <a:avLst/>
          </a:prstGeom>
        </p:spPr>
      </p:pic>
      <p:pic>
        <p:nvPicPr>
          <p:cNvPr id="25" name="Picture 24" descr="sub_matris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94831" y="5037734"/>
            <a:ext cx="5363570" cy="2734666"/>
          </a:xfrm>
          <a:prstGeom prst="rect">
            <a:avLst/>
          </a:prstGeom>
        </p:spPr>
      </p:pic>
      <p:pic>
        <p:nvPicPr>
          <p:cNvPr id="26" name="Picture 25" descr="anfissonuc.jp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5036024"/>
            <a:ext cx="5338449" cy="273637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1515E-6 4.3417E-6 L 0.13226 -0.00102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26 -0.00102 L 0.26689 -0.00102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89 -0.00102 L 0.44334 -0.00102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334 -0.00102 L 0.59612 -0.00102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612 -0.00102 L 0.76168 -0.00102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8372" y="0"/>
            <a:ext cx="92424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>
                <a:latin typeface="Tw Cen MT"/>
                <a:ea typeface="+mj-ea"/>
                <a:cs typeface="+mj-cs"/>
              </a:rPr>
              <a:t>Sonuç:Uzman Sistemler, Doküman Sınıflar</a:t>
            </a:r>
            <a:endParaRPr lang="tr-TR" sz="4400" dirty="0">
              <a:latin typeface="Tw Cen M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7796" y="1216759"/>
            <a:ext cx="918494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Veri Kaçağı Önleme Sistemlerinde dokümanların gizlilik derecesini tespit eder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Kurumda doküman yazmakta olan kişiye gizlilik derecesi konusunda karar desteği sağlar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E-posta sunucularında iletiler ve eklerini gizlilik yönüyle tarar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Kurum web ve ftp sunucularında tutulan dokümanları gizlilik yönüyle tarar</a:t>
            </a:r>
          </a:p>
          <a:p>
            <a:endParaRPr lang="tr-TR" sz="2800" dirty="0" smtClean="0">
              <a:ea typeface="Tahoma" pitchFamily="34" charset="0"/>
              <a:cs typeface="Tahoma" pitchFamily="34" charset="0"/>
            </a:endParaRPr>
          </a:p>
          <a:p>
            <a:r>
              <a:rPr lang="tr-TR" sz="2800" dirty="0" smtClean="0">
                <a:ea typeface="Tahoma" pitchFamily="34" charset="0"/>
                <a:cs typeface="Tahoma" pitchFamily="34" charset="0"/>
              </a:rPr>
              <a:t>Kurum taşınabilir belleklerinde bulunan dokümanları gizlilik yönüyle sınıflar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1&quot;/&gt;&lt;property id=&quot;20307&quot; value=&quot;260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52&quot;&gt;&lt;property id=&quot;20148&quot; value=&quot;5&quot;/&gt;&lt;property id=&quot;20300&quot; value=&quot;Slide 4&quot;/&gt;&lt;property id=&quot;20307&quot; value=&quot;261&quot;/&gt;&lt;/object&gt;&lt;object type=&quot;3&quot; unique_id=&quot;10149&quot;&gt;&lt;property id=&quot;20148&quot; value=&quot;5&quot;/&gt;&lt;property id=&quot;20300&quot; value=&quot;Slide 5&quot;/&gt;&lt;property id=&quot;20307&quot; value=&quot;26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DDE151D-34B1-42B5-B39D-368AFD0DB0B6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13D69FF-370E-4CEC-A28C-98DF62475C80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9D1D2CF-17D1-4EB3-B8DF-84901E7D283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57405D4-599F-4E10-BC40-7A1ACDD1B527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24A03A8-CBC7-42B8-A99F-15423B129B6B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2F34923-FDDB-471B-A63E-300ADE3382E3}"/>
</p:tagLst>
</file>

<file path=ppt/theme/theme1.xml><?xml version="1.0" encoding="utf-8"?>
<a:theme xmlns:a="http://schemas.openxmlformats.org/drawingml/2006/main" name="Office2007Tasks_GS_E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45096"/>
      </a:hlink>
      <a:folHlink>
        <a:srgbClr val="B2B2B2"/>
      </a:folHlink>
    </a:clrScheme>
    <a:fontScheme name="11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anchor="ctr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1000" b="0" i="0" u="none" strike="noStrike" baseline="0">
            <a:solidFill>
              <a:schemeClr val="tx1">
                <a:alpha val="100000"/>
              </a:schemeClr>
            </a:solidFill>
            <a:effectLst/>
            <a:latin typeface="Tahom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anchor="ctr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1000" b="0" i="0" u="none" strike="noStrike" baseline="0">
            <a:solidFill>
              <a:schemeClr val="tx1">
                <a:alpha val="100000"/>
              </a:schemeClr>
            </a:solidFill>
            <a:effectLst/>
            <a:latin typeface="Tahoma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4509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8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45096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9105B6AA-8AB2-49E7-8BE0-DBBE3FFAC5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194C49-3999-4D94-A472-7AA8B81AB207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351</Words>
  <Application/>
  <PresentationFormat>Özel</PresentationFormat>
  <Paragraphs>110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Office2007Tasks_GS_E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2010-06-23T06:19:50Z</dcterms:created>
  <dcterms:modified xsi:type="dcterms:W3CDTF">2010-06-25T06:08:40Z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TC102129819990</vt:lpwstr>
  </property>
</Properties>
</file>