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2" r:id="rId1"/>
  </p:sldMasterIdLst>
  <p:notesMasterIdLst>
    <p:notesMasterId r:id="rId21"/>
  </p:notesMasterIdLst>
  <p:handoutMasterIdLst>
    <p:handoutMasterId r:id="rId22"/>
  </p:handoutMasterIdLst>
  <p:sldIdLst>
    <p:sldId id="609" r:id="rId2"/>
    <p:sldId id="645" r:id="rId3"/>
    <p:sldId id="646" r:id="rId4"/>
    <p:sldId id="647" r:id="rId5"/>
    <p:sldId id="628" r:id="rId6"/>
    <p:sldId id="639" r:id="rId7"/>
    <p:sldId id="664" r:id="rId8"/>
    <p:sldId id="641" r:id="rId9"/>
    <p:sldId id="665" r:id="rId10"/>
    <p:sldId id="632" r:id="rId11"/>
    <p:sldId id="667" r:id="rId12"/>
    <p:sldId id="669" r:id="rId13"/>
    <p:sldId id="668" r:id="rId14"/>
    <p:sldId id="649" r:id="rId15"/>
    <p:sldId id="670" r:id="rId16"/>
    <p:sldId id="671" r:id="rId17"/>
    <p:sldId id="660" r:id="rId18"/>
    <p:sldId id="648" r:id="rId19"/>
    <p:sldId id="659" r:id="rId20"/>
  </p:sldIdLst>
  <p:sldSz cx="12192000" cy="6858000"/>
  <p:notesSz cx="6797675" cy="9928225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6C0000"/>
    <a:srgbClr val="BDFFDB"/>
    <a:srgbClr val="93FFC4"/>
    <a:srgbClr val="5582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1" autoAdjust="0"/>
    <p:restoredTop sz="74956" autoAdjust="0"/>
  </p:normalViewPr>
  <p:slideViewPr>
    <p:cSldViewPr snapToGrid="0">
      <p:cViewPr varScale="1">
        <p:scale>
          <a:sx n="88" d="100"/>
          <a:sy n="88" d="100"/>
        </p:scale>
        <p:origin x="384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86" d="100"/>
          <a:sy n="86" d="100"/>
        </p:scale>
        <p:origin x="303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128A38C-8588-4CF4-A9FF-5E354C9075FE}" type="datetime1">
              <a:rPr lang="tr-TR" smtClean="0"/>
              <a:t>2.07.2018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4A4F617-7A30-41D4-AB86-5D833C98E18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65C354D-8E33-4330-A532-95271D370E46}" type="datetime1">
              <a:rPr lang="tr-TR" noProof="0" smtClean="0"/>
              <a:t>2.07.2018</a:t>
            </a:fld>
            <a:endParaRPr lang="tr-TR" noProof="0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B9A179D-2D27-49E2-B022-8EDDA2EFE68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tr-TR" noProof="0" smtClean="0"/>
              <a:t>1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099830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>
                <a:latin typeface="Corbel" pitchFamily="34" charset="0"/>
              </a:rPr>
              <a:t>* YÖK araştırma üniversiteleri veya Girişimci ve Yenilikçi Üniversite Endeksinde ilk 50’de yer alan üniversiteler hangisi olsun.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54D121-7BC2-46E0-945B-1F16C23F5B95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8131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>
                <a:latin typeface="Corbel" pitchFamily="34" charset="0"/>
              </a:rPr>
              <a:t>* YÖK araştırma üniversiteleri veya Girişimci ve Yenilikçi Üniversite Endeksinde ilk 50’de yer alan üniversiteler hangisi olsun.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54D121-7BC2-46E0-945B-1F16C23F5B95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3897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>
                <a:latin typeface="Corbel" pitchFamily="34" charset="0"/>
              </a:rPr>
              <a:t>* YÖK araştırma üniversiteleri veya Girişimci ve Yenilikçi Üniversite Endeksinde ilk 50’de yer alan üniversiteler hangisi olsun.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54D121-7BC2-46E0-945B-1F16C23F5B95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6190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>
                <a:latin typeface="Corbel" pitchFamily="34" charset="0"/>
              </a:rPr>
              <a:t>* YÖK araştırma üniversiteleri veya Girişimci ve Yenilikçi Üniversite Endeksinde ilk 50’de yer alan üniversiteler hangisi olsun.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54D121-7BC2-46E0-945B-1F16C23F5B95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965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>
                <a:latin typeface="Corbel" pitchFamily="34" charset="0"/>
              </a:rPr>
              <a:t>* YÖK araştırma üniversiteleri veya Girişimci ve Yenilikçi Üniversite Endeksinde ilk 50’de yer alan üniversiteler hangisi olsun.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54D121-7BC2-46E0-945B-1F16C23F5B95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234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2 Resim" descr="Arka F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083" y="-53975"/>
            <a:ext cx="12266084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ozden.hanoglu\Desktop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1" y="515938"/>
            <a:ext cx="1003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chemeClr val="accent2">
                    <a:lumMod val="50000"/>
                  </a:schemeClr>
                </a:solidFill>
                <a:latin typeface="Futura Bk BT" pitchFamily="34" charset="0"/>
              </a:defRPr>
            </a:lvl1pPr>
          </a:lstStyle>
          <a:p>
            <a:r>
              <a:rPr lang="tr-TR" noProof="0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Futura Bk B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pPr>
              <a:defRPr/>
            </a:pPr>
            <a:fld id="{4F3527ED-3B2D-49D2-8A02-9F4220B24B97}" type="datetime1">
              <a:rPr lang="en-US" altLang="tr-TR" smtClean="0"/>
              <a:pPr>
                <a:defRPr/>
              </a:pPr>
              <a:t>7/2/2018</a:t>
            </a:fld>
            <a:endParaRPr lang="en-US" altLang="tr-TR"/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pPr>
              <a:defRPr/>
            </a:pPr>
            <a:r>
              <a:rPr lang="tr-TR" altLang="tr-TR"/>
              <a:t>Toplantı Adı, vb.</a:t>
            </a:r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pPr>
              <a:defRPr/>
            </a:pPr>
            <a:fld id="{DBF302EF-A72E-43F8-BCD6-3441FBF2EE75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2290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27381" y="0"/>
            <a:ext cx="10369152" cy="706090"/>
          </a:xfrm>
        </p:spPr>
        <p:txBody>
          <a:bodyPr>
            <a:normAutofit/>
          </a:bodyPr>
          <a:lstStyle>
            <a:lvl1pPr>
              <a:defRPr sz="3200" b="1">
                <a:latin typeface="Futura Bk BT" pitchFamily="34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52534" y="1052737"/>
            <a:ext cx="10286933" cy="5073427"/>
          </a:xfrm>
        </p:spPr>
        <p:txBody>
          <a:bodyPr>
            <a:normAutofit/>
          </a:bodyPr>
          <a:lstStyle>
            <a:lvl1pPr>
              <a:defRPr sz="2800">
                <a:latin typeface="Futura Bk BT" pitchFamily="34" charset="0"/>
              </a:defRPr>
            </a:lvl1pPr>
            <a:lvl2pPr>
              <a:defRPr sz="2400">
                <a:latin typeface="Futura Bk BT" pitchFamily="34" charset="0"/>
              </a:defRPr>
            </a:lvl2pPr>
            <a:lvl3pPr>
              <a:defRPr sz="2000">
                <a:latin typeface="Futura Bk BT" pitchFamily="34" charset="0"/>
              </a:defRPr>
            </a:lvl3pPr>
            <a:lvl4pPr>
              <a:defRPr sz="1800">
                <a:latin typeface="Futura Bk BT" pitchFamily="34" charset="0"/>
              </a:defRPr>
            </a:lvl4pPr>
            <a:lvl5pPr>
              <a:defRPr sz="1800">
                <a:latin typeface="Futura Bk BT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 smtClean="0"/>
          </a:p>
          <a:p>
            <a:pPr lvl="4"/>
            <a:endParaRPr lang="tr-TR" noProof="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pPr>
              <a:defRPr/>
            </a:pPr>
            <a:fld id="{9A5908E0-22C4-4B5E-A255-83DDBBEE2080}" type="datetime1">
              <a:rPr lang="en-US" altLang="tr-TR" smtClean="0"/>
              <a:pPr>
                <a:defRPr/>
              </a:pPr>
              <a:t>7/2/2018</a:t>
            </a:fld>
            <a:endParaRPr lang="en-US" alt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pPr>
              <a:defRPr/>
            </a:pPr>
            <a:r>
              <a:rPr lang="tr-TR" altLang="tr-TR"/>
              <a:t>Toplantı Adı, vb.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pPr>
              <a:defRPr/>
            </a:pPr>
            <a:fld id="{41D7ED6A-D549-40C0-9D8C-C55F5275B6CF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34595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latin typeface="Futura Bk BT" pitchFamily="34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23392" y="1052737"/>
            <a:ext cx="5371008" cy="5073427"/>
          </a:xfrm>
        </p:spPr>
        <p:txBody>
          <a:bodyPr/>
          <a:lstStyle>
            <a:lvl1pPr>
              <a:defRPr sz="2800">
                <a:latin typeface="Futura Bk BT" pitchFamily="34" charset="0"/>
              </a:defRPr>
            </a:lvl1pPr>
            <a:lvl2pPr>
              <a:defRPr sz="2400">
                <a:latin typeface="Futura Bk BT" pitchFamily="34" charset="0"/>
              </a:defRPr>
            </a:lvl2pPr>
            <a:lvl3pPr>
              <a:defRPr sz="2000">
                <a:latin typeface="Futura Bk BT" pitchFamily="34" charset="0"/>
              </a:defRPr>
            </a:lvl3pPr>
            <a:lvl4pPr>
              <a:defRPr sz="1800">
                <a:latin typeface="Futura Bk BT" pitchFamily="34" charset="0"/>
              </a:defRPr>
            </a:lvl4pPr>
            <a:lvl5pPr>
              <a:defRPr sz="1800">
                <a:latin typeface="Futura Bk B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052737"/>
            <a:ext cx="5384800" cy="5073427"/>
          </a:xfrm>
        </p:spPr>
        <p:txBody>
          <a:bodyPr/>
          <a:lstStyle>
            <a:lvl1pPr>
              <a:defRPr sz="2800">
                <a:latin typeface="Futura Bk BT" pitchFamily="34" charset="0"/>
              </a:defRPr>
            </a:lvl1pPr>
            <a:lvl2pPr>
              <a:defRPr sz="2400">
                <a:latin typeface="Futura Bk BT" pitchFamily="34" charset="0"/>
              </a:defRPr>
            </a:lvl2pPr>
            <a:lvl3pPr>
              <a:defRPr sz="2000">
                <a:latin typeface="Futura Bk BT" pitchFamily="34" charset="0"/>
              </a:defRPr>
            </a:lvl3pPr>
            <a:lvl4pPr>
              <a:defRPr sz="1800">
                <a:latin typeface="Futura Bk BT" pitchFamily="34" charset="0"/>
              </a:defRPr>
            </a:lvl4pPr>
            <a:lvl5pPr>
              <a:defRPr sz="1800">
                <a:latin typeface="Futura Bk B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pPr>
              <a:defRPr/>
            </a:pPr>
            <a:fld id="{E54C70CC-E204-4363-8A9E-AB3841660D92}" type="datetime1">
              <a:rPr lang="en-US" altLang="tr-TR" smtClean="0"/>
              <a:pPr>
                <a:defRPr/>
              </a:pPr>
              <a:t>7/2/2018</a:t>
            </a:fld>
            <a:endParaRPr lang="en-US" alt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pPr>
              <a:defRPr/>
            </a:pPr>
            <a:r>
              <a:rPr lang="tr-TR" altLang="tr-TR"/>
              <a:t>Toplantı Adı, vb.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pPr>
              <a:defRPr/>
            </a:pPr>
            <a:fld id="{6B7D8A04-9DB8-4D3C-8D23-AF54D64D828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88216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latin typeface="Futura Bk BT" pitchFamily="34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23392" y="1124745"/>
            <a:ext cx="5373125" cy="792088"/>
          </a:xfrm>
        </p:spPr>
        <p:txBody>
          <a:bodyPr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23392" y="1988841"/>
            <a:ext cx="5373125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124745"/>
            <a:ext cx="5389033" cy="792088"/>
          </a:xfrm>
        </p:spPr>
        <p:txBody>
          <a:bodyPr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1988841"/>
            <a:ext cx="5389033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66C92-73AC-4B3E-B2A4-81ED12F572F6}" type="datetime1">
              <a:rPr lang="en-US" altLang="tr-TR" smtClean="0"/>
              <a:pPr>
                <a:defRPr/>
              </a:pPr>
              <a:t>7/2/2018</a:t>
            </a:fld>
            <a:endParaRPr lang="en-US" alt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Toplantı Adı, vb.</a:t>
            </a:r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391E1-EC5B-4393-B256-38D5C8FDFC5F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814471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latin typeface="Futura Bk BT" pitchFamily="34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pPr>
              <a:defRPr/>
            </a:pPr>
            <a:fld id="{AABCC024-856E-4135-A6AF-F80D5729C0E6}" type="datetime1">
              <a:rPr lang="en-US" altLang="tr-TR" smtClean="0"/>
              <a:pPr>
                <a:defRPr/>
              </a:pPr>
              <a:t>7/2/2018</a:t>
            </a:fld>
            <a:endParaRPr lang="en-US" alt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pPr>
              <a:defRPr/>
            </a:pPr>
            <a:r>
              <a:rPr lang="tr-TR" altLang="tr-TR"/>
              <a:t>Toplantı Adı, vb.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pPr>
              <a:defRPr/>
            </a:pPr>
            <a:fld id="{95FBE692-EB5C-40A2-8ABA-25C99EA934CC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118342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18 Resim" descr="Arka Fo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0"/>
            <a:ext cx="121708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952500" y="1052513"/>
            <a:ext cx="1028700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Futura Bk BT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17BFE3-A80F-413F-9C0D-DD7106F1B525}" type="datetime1">
              <a:rPr lang="en-US" altLang="tr-TR" smtClean="0">
                <a:ea typeface="MS PGothic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7/2/2018</a:t>
            </a:fld>
            <a:endParaRPr lang="en-US" altLang="tr-TR">
              <a:ea typeface="MS PGothic" pitchFamily="34" charset="-128"/>
              <a:cs typeface="Arial" charset="0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Futura Bk BT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altLang="tr-TR">
                <a:ea typeface="MS PGothic" pitchFamily="34" charset="-128"/>
                <a:cs typeface="Arial" charset="0"/>
              </a:rPr>
              <a:t>Toplantı Adı, vb.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Futura Bk BT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026C08-5BA6-495F-B527-3EF67B7D534B}" type="slidenum">
              <a:rPr lang="en-US" altLang="tr-TR">
                <a:ea typeface="MS PGothic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tr-TR">
              <a:ea typeface="MS PGothic" pitchFamily="34" charset="-128"/>
              <a:cs typeface="Arial" charset="0"/>
            </a:endParaRPr>
          </a:p>
        </p:txBody>
      </p:sp>
      <p:pic>
        <p:nvPicPr>
          <p:cNvPr id="1031" name="24 Resim" descr="Template Resim_2 copy.png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1" y="-42863"/>
            <a:ext cx="11279717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3" descr="C:\Documents and Settings\ozden.hanoglu\Desktop\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1" y="71438"/>
            <a:ext cx="687916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1 Başlık Yer Tutucusu"/>
          <p:cNvSpPr>
            <a:spLocks noGrp="1"/>
          </p:cNvSpPr>
          <p:nvPr>
            <p:ph type="title"/>
          </p:nvPr>
        </p:nvSpPr>
        <p:spPr bwMode="auto">
          <a:xfrm>
            <a:off x="527051" y="0"/>
            <a:ext cx="10369549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pic>
        <p:nvPicPr>
          <p:cNvPr id="10" name="Picture 9" descr="zemin_bak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7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3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Futura Bk BT" pitchFamily="34" charset="0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Futura Bk BT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Futura Bk BT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Futura Bk BT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Futura Bk BT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Futura Bk BT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Futura Bk BT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Futura Bk BT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Futura Bk B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Futura Bk BT" pitchFamily="34" charset="0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Futura Bk BT" pitchFamily="34" charset="0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Futura Bk BT" pitchFamily="34" charset="0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Futura Bk BT" pitchFamily="34" charset="0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Futura Bk BT" pitchFamily="34" charset="0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40773" y="-5047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Corbel" pitchFamily="34" charset="0"/>
            </a:endParaRPr>
          </a:p>
        </p:txBody>
      </p:sp>
      <p:pic>
        <p:nvPicPr>
          <p:cNvPr id="3" name="Picture 2" descr="kapak_boş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769" y="-55219"/>
            <a:ext cx="12321168" cy="692110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94657" y="2387823"/>
            <a:ext cx="12349761" cy="225446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 rtl="0">
              <a:defRPr lang="tr-TR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</a:lstStyle>
          <a:p>
            <a:r>
              <a:rPr lang="tr-TR" sz="3000" dirty="0"/>
              <a:t> </a:t>
            </a:r>
          </a:p>
          <a:p>
            <a:r>
              <a:rPr lang="tr-TR" sz="4400" dirty="0">
                <a:solidFill>
                  <a:schemeClr val="bg1"/>
                </a:solidFill>
              </a:rPr>
              <a:t>2244</a:t>
            </a:r>
            <a:br>
              <a:rPr lang="tr-TR" sz="4400" dirty="0">
                <a:solidFill>
                  <a:schemeClr val="bg1"/>
                </a:solidFill>
              </a:rPr>
            </a:br>
            <a:r>
              <a:rPr lang="tr-TR" sz="2800" dirty="0">
                <a:solidFill>
                  <a:schemeClr val="bg1"/>
                </a:solidFill>
              </a:rPr>
              <a:t>SANAYİ DOKTORA PROGRAMI</a:t>
            </a:r>
            <a:br>
              <a:rPr lang="tr-TR" sz="2800" dirty="0">
                <a:solidFill>
                  <a:schemeClr val="bg1"/>
                </a:solidFill>
              </a:rPr>
            </a:br>
            <a:r>
              <a:rPr lang="tr-TR" sz="2800" dirty="0">
                <a:solidFill>
                  <a:schemeClr val="bg1"/>
                </a:solidFill>
              </a:rPr>
              <a:t/>
            </a:r>
            <a:br>
              <a:rPr lang="tr-TR" sz="2800" dirty="0">
                <a:solidFill>
                  <a:schemeClr val="bg1"/>
                </a:solidFill>
              </a:rPr>
            </a:br>
            <a:r>
              <a:rPr lang="tr-TR" sz="4800" dirty="0">
                <a:solidFill>
                  <a:schemeClr val="bg1"/>
                </a:solidFill>
              </a:rPr>
              <a:t/>
            </a:r>
            <a:br>
              <a:rPr lang="tr-TR" sz="4800" dirty="0">
                <a:solidFill>
                  <a:schemeClr val="bg1"/>
                </a:solidFill>
              </a:rPr>
            </a:br>
            <a:r>
              <a:rPr lang="tr-TR" sz="3600" dirty="0" smtClean="0">
                <a:solidFill>
                  <a:schemeClr val="bg1"/>
                </a:solidFill>
              </a:rPr>
              <a:t>TÜBİTAK</a:t>
            </a:r>
            <a:r>
              <a:rPr lang="tr-TR" sz="3600" dirty="0">
                <a:solidFill>
                  <a:schemeClr val="bg1"/>
                </a:solidFill>
              </a:rPr>
              <a:t/>
            </a:r>
            <a:br>
              <a:rPr lang="tr-TR" sz="3600" dirty="0">
                <a:solidFill>
                  <a:schemeClr val="bg1"/>
                </a:solidFill>
              </a:rPr>
            </a:br>
            <a:r>
              <a:rPr lang="tr-TR" sz="2800" dirty="0">
                <a:solidFill>
                  <a:schemeClr val="bg1"/>
                </a:solidFill>
              </a:rPr>
              <a:t>Bilim İnsanı Destek Programları Başkanlığı (BİDEB)</a:t>
            </a:r>
            <a:br>
              <a:rPr lang="tr-TR" sz="2800" dirty="0">
                <a:solidFill>
                  <a:schemeClr val="bg1"/>
                </a:solidFill>
              </a:rPr>
            </a:br>
            <a:endParaRPr lang="tr-TR" sz="3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09474" y="5841178"/>
            <a:ext cx="4957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Temmuz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  <a:endParaRPr lang="tr-T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85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" y="0"/>
            <a:ext cx="10369152" cy="706090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Başvuru Aşaması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3" y="980534"/>
            <a:ext cx="11983453" cy="720205"/>
          </a:xfrm>
        </p:spPr>
        <p:txBody>
          <a:bodyPr>
            <a:noAutofit/>
          </a:bodyPr>
          <a:lstStyle/>
          <a:p>
            <a:pPr algn="just"/>
            <a:r>
              <a:rPr lang="tr-T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Üniversite </a:t>
            </a:r>
            <a:r>
              <a:rPr lang="tr-T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kurumsal olarak sanayi kuruluşu ile yaptığı protokol ile </a:t>
            </a:r>
            <a:r>
              <a:rPr lang="tr-T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TÜBİTAK’a başvuru yapar.</a:t>
            </a:r>
          </a:p>
          <a:p>
            <a:pPr marL="0" indent="0" algn="just">
              <a:buNone/>
            </a:pPr>
            <a:endParaRPr lang="tr-T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tr-TR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tr-TR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tr-T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483" y="2089603"/>
            <a:ext cx="7455059" cy="3059913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44379" y="5149516"/>
            <a:ext cx="12047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Başvurular, çağrı duyurusunda ilan edilen tarihler içerisinde e-bideb.tubitak.gov.tr adresi üzerinden çevrimiçi olarak yapılır.</a:t>
            </a:r>
          </a:p>
        </p:txBody>
      </p:sp>
    </p:spTree>
    <p:extLst>
      <p:ext uri="{BB962C8B-B14F-4D97-AF65-F5344CB8AC3E}">
        <p14:creationId xmlns:p14="http://schemas.microsoft.com/office/powerpoint/2010/main" val="259015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" y="0"/>
            <a:ext cx="10369152" cy="706090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Başvuru Ön Koşulları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1109285"/>
            <a:ext cx="11983453" cy="5217285"/>
          </a:xfrm>
        </p:spPr>
        <p:txBody>
          <a:bodyPr>
            <a:noAutofit/>
          </a:bodyPr>
          <a:lstStyle/>
          <a:p>
            <a:pPr algn="just"/>
            <a:r>
              <a:rPr lang="tr-T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Aşağıdaki hususları içeren </a:t>
            </a:r>
            <a:r>
              <a:rPr lang="tr-T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protokolün </a:t>
            </a:r>
            <a:r>
              <a:rPr lang="tr-T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projeye dahil olan </a:t>
            </a:r>
            <a:r>
              <a:rPr lang="tr-T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yükseköğretim kurumları veya araştırma altyapıları ile özel sektör kuruluşları arasında </a:t>
            </a:r>
            <a:r>
              <a:rPr lang="tr-T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imzalanmış olması</a:t>
            </a:r>
          </a:p>
          <a:p>
            <a:pPr marL="895350" algn="just"/>
            <a:r>
              <a:rPr lang="tr-T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Doktora </a:t>
            </a:r>
            <a:r>
              <a:rPr lang="tr-T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programı kapsamında eğitim verilmesi planlanan öğrenci sayısı, </a:t>
            </a:r>
            <a:endParaRPr lang="tr-TR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5350" algn="just"/>
            <a:r>
              <a:rPr lang="tr-T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tr-T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ğitim </a:t>
            </a:r>
            <a:r>
              <a:rPr lang="tr-T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verilecek ihtisas alanları ve </a:t>
            </a:r>
            <a:endParaRPr lang="tr-TR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5350" algn="just"/>
            <a:r>
              <a:rPr lang="tr-T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</a:t>
            </a:r>
            <a:r>
              <a:rPr lang="tr-T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zel </a:t>
            </a:r>
            <a:r>
              <a:rPr lang="tr-T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sektör kuruluşları tarafından istihdam edilme taahhütü verilen doktoralı araştırmacı </a:t>
            </a:r>
            <a:r>
              <a:rPr lang="tr-T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sayıları </a:t>
            </a:r>
          </a:p>
          <a:p>
            <a:pPr marL="895350" algn="just"/>
            <a:endParaRPr lang="tr-T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lvl="1" indent="-457200" algn="just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6550 sayılı kanun kapsamında yeterlik almış araştırma altyapılarının başvuru yapması </a:t>
            </a:r>
            <a:r>
              <a:rPr lang="tr-T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halinde </a:t>
            </a:r>
            <a:r>
              <a:rPr lang="tr-T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tr-T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raştırma </a:t>
            </a:r>
            <a:r>
              <a:rPr lang="tr-T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altyapılarının</a:t>
            </a:r>
            <a:r>
              <a:rPr lang="tr-T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proje kapsamında doktora </a:t>
            </a:r>
            <a:r>
              <a:rPr lang="tr-T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bursiyerlerinin eğitim görmesinin planlandığı üniversite </a:t>
            </a:r>
            <a:r>
              <a:rPr lang="tr-T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 </a:t>
            </a:r>
            <a:r>
              <a:rPr lang="tr-T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protokol yapmış </a:t>
            </a:r>
            <a:r>
              <a:rPr lang="tr-T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olması</a:t>
            </a:r>
            <a:endParaRPr lang="tr-T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5350" algn="just"/>
            <a:endParaRPr lang="tr-T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tr-T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81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647" y="-47297"/>
            <a:ext cx="10369152" cy="70609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Proje Kapsamında Eğitim Alacak Doktora Bursiyerleri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12</a:t>
            </a:fld>
            <a:endParaRPr lang="en-US" altLang="tr-TR"/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26186" y="1189549"/>
            <a:ext cx="11461014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kumimoji="0" lang="tr-TR" altLang="tr-T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Doktora programı için </a:t>
            </a:r>
            <a:r>
              <a:rPr kumimoji="0" lang="tr-TR" altLang="tr-T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tezli yüksek lisans derecesine, bütünleşik doktora programı için lisans derecesine sahip olmak.</a:t>
            </a:r>
            <a:endParaRPr kumimoji="0" lang="tr-TR" altLang="tr-T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kumimoji="0" lang="tr-TR" altLang="tr-T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YÖK Lisansüstü Eğitim ve Öğretim Yönetmeliğinin ve başvuru yapılacak yükseköğretim kurumunun belirlediği başvuru ve kabul şartlarını</a:t>
            </a:r>
            <a:r>
              <a:rPr kumimoji="0" lang="tr-TR" altLang="tr-T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taşıyor olmak. </a:t>
            </a:r>
            <a:endParaRPr kumimoji="0" lang="tr-TR" altLang="tr-T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kumimoji="0" lang="tr-TR" altLang="tr-T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Halen yükseköğretim kurumunda doktora eğitimine devam ediyorsa tez aşamasına geçmemiş olmak.</a:t>
            </a:r>
            <a:endParaRPr kumimoji="0" lang="tr-TR" altLang="tr-T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kumimoji="0" lang="tr-TR" altLang="tr-T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Kamu görevinden çıkarılmamış olmak veya olağanüstü hal döneminde alınan tedbirler nedeniyle görevlerine son verilmemiş olmak.</a:t>
            </a:r>
            <a:endParaRPr kumimoji="0" lang="tr-TR" altLang="tr-T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kumimoji="0" lang="tr-TR" altLang="tr-T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Terör örgütlerine veya Milli Güvenlik Kurulunca Devletin milli güvenliğine karşı faaliyette bulunduğuna karar verilen yapı, oluşum veya gruplarla mensubiyeti, üyeliği, iltisaklı veya irtibatı bulunmamak.</a:t>
            </a:r>
            <a:endParaRPr kumimoji="0" lang="tr-TR" altLang="tr-T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kumimoji="0" lang="tr-TR" altLang="tr-T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Yükseköğretim Kurumları Öğrenci Disiplin Yönetmeliği hükümlerine göre disiplin cezası almamış olmak.</a:t>
            </a:r>
            <a:endParaRPr kumimoji="0" lang="tr-TR" altLang="tr-TR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09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1" y="-31532"/>
            <a:ext cx="10369152" cy="706090"/>
          </a:xfrm>
        </p:spPr>
        <p:txBody>
          <a:bodyPr>
            <a:normAutofit fontScale="90000"/>
          </a:bodyPr>
          <a:lstStyle/>
          <a:p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Bursiyerler İçin Yurtdışındaki Tamamlayıcı Bilgiye Erişim İmkanı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26" y="879316"/>
            <a:ext cx="11508826" cy="5073427"/>
          </a:xfrm>
        </p:spPr>
        <p:txBody>
          <a:bodyPr>
            <a:normAutofit/>
          </a:bodyPr>
          <a:lstStyle/>
          <a:p>
            <a:pPr marL="0" lvl="2" indent="0">
              <a:spcBef>
                <a:spcPts val="600"/>
              </a:spcBef>
              <a:buNone/>
            </a:pPr>
            <a:r>
              <a:rPr lang="tr-TR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Bursiyerler, </a:t>
            </a:r>
            <a:endParaRPr lang="tr-TR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>
              <a:spcBef>
                <a:spcPts val="600"/>
              </a:spcBef>
            </a:pPr>
            <a:r>
              <a:rPr lang="tr-T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bursiyerlikleri </a:t>
            </a:r>
            <a:r>
              <a:rPr lang="tr-T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devam ederken tez aşamasında, </a:t>
            </a:r>
            <a:endParaRPr lang="tr-TR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>
              <a:spcBef>
                <a:spcPts val="600"/>
              </a:spcBef>
            </a:pPr>
            <a:r>
              <a:rPr lang="tr-T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 </a:t>
            </a:r>
            <a:r>
              <a:rPr lang="tr-T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danışmanının ve proje yöneticisinin izniyle tez konuları ile ilgili olarak</a:t>
            </a:r>
            <a:r>
              <a:rPr lang="tr-T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spcBef>
                <a:spcPts val="600"/>
              </a:spcBef>
              <a:buNone/>
            </a:pPr>
            <a:r>
              <a:rPr lang="tr-T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yurt </a:t>
            </a:r>
            <a:r>
              <a:rPr lang="tr-T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dışına araştırma amacıyla en fazla iki dönem </a:t>
            </a:r>
            <a:r>
              <a:rPr lang="tr-T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gidebilir. </a:t>
            </a:r>
            <a:endParaRPr lang="tr-TR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buNone/>
            </a:pPr>
            <a:endParaRPr lang="tr-T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buNone/>
            </a:pPr>
            <a:r>
              <a:rPr lang="tr-T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kapsamdaki </a:t>
            </a:r>
            <a:r>
              <a:rPr lang="tr-T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bursiyerler:</a:t>
            </a:r>
          </a:p>
          <a:p>
            <a:pPr marL="342900" lvl="2" indent="-342900"/>
            <a:r>
              <a:rPr lang="tr-T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2214–A </a:t>
            </a:r>
            <a:r>
              <a:rPr lang="tr-T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Yurtdışı Doktora Sırası Araştırma Burs Programı </a:t>
            </a:r>
            <a:r>
              <a:rPr lang="tr-T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için </a:t>
            </a:r>
            <a:endParaRPr lang="tr-TR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/>
            <a:r>
              <a:rPr lang="tr-T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gerekli </a:t>
            </a:r>
            <a:r>
              <a:rPr lang="tr-T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başarı kriterlerini sağlaması halinde ayrıca bilimsel değerlendirmeye tabi tutulmaksızın</a:t>
            </a:r>
            <a:r>
              <a:rPr lang="tr-T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buNone/>
            </a:pPr>
            <a:r>
              <a:rPr lang="tr-T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tr-T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fazla bir dönem  </a:t>
            </a:r>
            <a:r>
              <a:rPr lang="tr-T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araştırma amacıyla </a:t>
            </a:r>
            <a:r>
              <a:rPr lang="tr-T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desteklenebilir. </a:t>
            </a:r>
            <a:endParaRPr lang="tr-TR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buNone/>
            </a:pPr>
            <a:endParaRPr lang="tr-T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/>
            <a:r>
              <a:rPr lang="tr-T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kapsamındaki bursiyerlerin ilgili dönem boyunca yurt içi burs ödemeleri durdurulur</a:t>
            </a:r>
            <a:r>
              <a:rPr lang="tr-T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2" indent="-342900"/>
            <a:r>
              <a:rPr lang="tr-T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Yurt </a:t>
            </a:r>
            <a:r>
              <a:rPr lang="tr-T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dışında bulunulan süreler doktora eğitim suresine dahil edilir.</a:t>
            </a:r>
          </a:p>
          <a:p>
            <a:endParaRPr lang="tr-T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13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243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-55943" y="-31531"/>
            <a:ext cx="10369152" cy="706090"/>
          </a:xfrm>
        </p:spPr>
        <p:txBody>
          <a:bodyPr/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Değerlendirme-1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3803" y="1084268"/>
            <a:ext cx="11344569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4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Özel </a:t>
            </a:r>
            <a:r>
              <a:rPr lang="tr-T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sektör </a:t>
            </a:r>
            <a:r>
              <a:rPr lang="tr-T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kuruluşlarının </a:t>
            </a:r>
            <a:r>
              <a:rPr lang="tr-T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ihtiyaç duyacağı alan ve yetenekler </a:t>
            </a:r>
            <a:r>
              <a:rPr lang="tr-T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 proje kapsamına dahil edilen </a:t>
            </a:r>
            <a:r>
              <a:rPr lang="tr-T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doktora programları ve bursiyerlere eğitim verilecek ihtisas alanlarının </a:t>
            </a:r>
            <a:r>
              <a:rPr lang="tr-T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uyumu</a:t>
            </a:r>
          </a:p>
          <a:p>
            <a:pPr marL="0" indent="0">
              <a:buNone/>
            </a:pPr>
            <a:endParaRPr lang="tr-T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Üniversitelerin akademik </a:t>
            </a:r>
            <a:r>
              <a:rPr lang="tr-T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teknik altyapı kapasitesinin </a:t>
            </a:r>
            <a:r>
              <a:rPr lang="tr-T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doktora programı açısından yeterliliği (doktora </a:t>
            </a:r>
            <a:r>
              <a:rPr lang="tr-TR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bursiyerlerine</a:t>
            </a:r>
            <a:r>
              <a:rPr lang="tr-T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sunulacak </a:t>
            </a:r>
            <a:r>
              <a:rPr lang="tr-T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fiziki mekan ve araştırma olanakları, öğretim üyesi sayıları ve yetkinlikler</a:t>
            </a:r>
            <a:r>
              <a:rPr lang="tr-T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vb</a:t>
            </a:r>
            <a:r>
              <a:rPr lang="tr-T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marL="0" indent="0">
              <a:buNone/>
            </a:pPr>
            <a:endParaRPr lang="tr-T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Protokole dahil olan </a:t>
            </a:r>
            <a:r>
              <a:rPr lang="tr-T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özel sektör </a:t>
            </a:r>
            <a:r>
              <a:rPr lang="tr-T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kuruluşunun </a:t>
            </a:r>
            <a:r>
              <a:rPr lang="tr-T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faaliyet alanı, </a:t>
            </a:r>
            <a:r>
              <a:rPr lang="tr-T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kendi </a:t>
            </a:r>
            <a:r>
              <a:rPr lang="tr-T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uzmanlık konuları </a:t>
            </a:r>
            <a:r>
              <a:rPr lang="tr-T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Ar-Ge veya tasarım merkezi altyapı </a:t>
            </a:r>
            <a:r>
              <a:rPr lang="tr-T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imkanlarının </a:t>
            </a:r>
            <a:r>
              <a:rPr lang="tr-TR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bursiyerlerin</a:t>
            </a:r>
            <a:r>
              <a:rPr lang="tr-T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eğitim göreceği doktora programı alanları ile uyumu</a:t>
            </a:r>
          </a:p>
          <a:p>
            <a:endParaRPr lang="tr-T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14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54208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78" y="732171"/>
            <a:ext cx="11854321" cy="507342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Yönetim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</a:t>
            </a:r>
            <a:r>
              <a:rPr lang="tr-TR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İzleme</a:t>
            </a:r>
            <a:endParaRPr lang="tr-TR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1213" lvl="2">
              <a:spcBef>
                <a:spcPts val="1200"/>
              </a:spcBef>
              <a:spcAft>
                <a:spcPts val="600"/>
              </a:spcAft>
            </a:pPr>
            <a:r>
              <a:rPr lang="en-US" sz="2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Eğitim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istihdam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dönemlerinde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doktoralı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bursiyerlerin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özel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sektör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bünyesinde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görev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alabileceği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projeler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faaliyetlere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-Ge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projeleri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ilişkin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planlamalar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1213" lvl="2">
              <a:spcBef>
                <a:spcPts val="120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Özel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sektör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kuruluşu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kuruluşlarının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doktora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öğrencilerine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sanayi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danışmanları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aracılığıyla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sağlayacağı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mentörlük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faaliyetlerinin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planlaması</a:t>
            </a:r>
            <a:endParaRPr lang="tr-TR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1213" lvl="2">
              <a:spcBef>
                <a:spcPts val="120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Doktora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döneminde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bursiyerlere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ilişkin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performans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izleme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sistematiği</a:t>
            </a:r>
            <a:endParaRPr lang="tr-TR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1213" lvl="2">
              <a:spcBef>
                <a:spcPts val="1200"/>
              </a:spcBef>
              <a:spcAft>
                <a:spcPts val="600"/>
              </a:spcAft>
            </a:pP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Eğitim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sürecinin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sanayi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bünyesinde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geçirilecek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bölümü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görev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alacakları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-Ge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projeleri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vb.)</a:t>
            </a:r>
            <a:endParaRPr lang="tr-TR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1213" lvl="2">
              <a:spcBef>
                <a:spcPts val="120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Özel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sektör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kuruluşları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tarafından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istihdam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edilecek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doktoralı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araştırmacı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sayısı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ilgili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yıllık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dönemler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itibarıyla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hedefler</a:t>
            </a:r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1213" lvl="2">
              <a:spcBef>
                <a:spcPts val="1200"/>
              </a:spcBef>
              <a:spcAft>
                <a:spcPts val="600"/>
              </a:spcAft>
            </a:pPr>
            <a:r>
              <a:rPr lang="en-US" sz="2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Doktoralı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araştırmacıların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istihdam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desteği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süresince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performans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ölçümü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görev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alacağı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-Ge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faaliyetleri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proje,vb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ürettiği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-Ge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çıktılarına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ilişkin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izleme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planı</a:t>
            </a:r>
            <a:endParaRPr lang="tr-TR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tr-TR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15</a:t>
            </a:fld>
            <a:endParaRPr lang="en-US" altLang="tr-TR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-55943" y="-31531"/>
            <a:ext cx="10369152" cy="706090"/>
          </a:xfrm>
        </p:spPr>
        <p:txBody>
          <a:bodyPr/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Değerlendirme-2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17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16</a:t>
            </a:fld>
            <a:endParaRPr lang="en-US" altLang="tr-TR"/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78374" y="1191592"/>
            <a:ext cx="11272344" cy="438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kumimoji="0" lang="en-US" alt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İstihdam</a:t>
            </a:r>
            <a:r>
              <a:rPr kumimoji="0" lang="en-US" alt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edilecek</a:t>
            </a:r>
            <a:r>
              <a:rPr kumimoji="0" lang="en-US" alt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doktoralı</a:t>
            </a:r>
            <a:r>
              <a:rPr kumimoji="0" lang="en-US" alt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araştırmacıların</a:t>
            </a:r>
            <a:r>
              <a:rPr kumimoji="0" lang="en-US" alt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aşağıdaki</a:t>
            </a:r>
            <a:r>
              <a:rPr kumimoji="0" lang="en-US" alt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faaliyetleri</a:t>
            </a:r>
            <a:r>
              <a:rPr kumimoji="0" lang="en-US" alt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yürüterek</a:t>
            </a:r>
            <a:r>
              <a:rPr kumimoji="0" lang="en-US" alt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tr-TR" altLang="tr-TR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</a:t>
            </a:r>
            <a:r>
              <a:rPr kumimoji="0" lang="en-US" altLang="tr-T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özel</a:t>
            </a:r>
            <a:r>
              <a:rPr kumimoji="0" lang="en-US" altLang="tr-T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tr-T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sektör</a:t>
            </a:r>
            <a:r>
              <a:rPr kumimoji="0" lang="en-US" altLang="tr-T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tr-T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kuruluşu</a:t>
            </a:r>
            <a:r>
              <a:rPr kumimoji="0" lang="en-US" altLang="tr-T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</a:t>
            </a:r>
            <a:r>
              <a:rPr kumimoji="0" lang="en-US" altLang="tr-T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kuruluşlarının</a:t>
            </a:r>
            <a:r>
              <a:rPr kumimoji="0" lang="en-US" altLang="tr-T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tr-T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Ar</a:t>
            </a:r>
            <a:r>
              <a:rPr kumimoji="0" lang="en-US" altLang="tr-T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-Ge </a:t>
            </a:r>
            <a:r>
              <a:rPr kumimoji="0" lang="en-US" altLang="tr-T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ve</a:t>
            </a:r>
            <a:r>
              <a:rPr kumimoji="0" lang="en-US" altLang="tr-T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tr-T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yenilik</a:t>
            </a:r>
            <a:r>
              <a:rPr kumimoji="0" lang="en-US" altLang="tr-T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tr-T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kapasitesine</a:t>
            </a:r>
            <a:r>
              <a:rPr kumimoji="0" lang="en-US" altLang="tr-T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tr-T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sağlayacağı</a:t>
            </a:r>
            <a:r>
              <a:rPr kumimoji="0" lang="en-US" altLang="tr-T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tr-T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katkı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</a:pPr>
            <a:endParaRPr lang="tr-TR" altLang="tr-TR" sz="2400" dirty="0">
              <a:solidFill>
                <a:srgbClr val="002060"/>
              </a:solidFill>
              <a:ea typeface="Calibri" pitchFamily="34" charset="0"/>
            </a:endParaRPr>
          </a:p>
          <a:p>
            <a:pPr marL="722313" eaLnBrk="1" hangingPunct="1">
              <a:spcBef>
                <a:spcPts val="600"/>
              </a:spcBef>
              <a:spcAft>
                <a:spcPts val="600"/>
              </a:spcAft>
            </a:pPr>
            <a:r>
              <a:rPr kumimoji="0" lang="en-US" alt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Özgün</a:t>
            </a:r>
            <a:r>
              <a:rPr kumimoji="0" lang="en-US" alt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uygulamalı</a:t>
            </a:r>
            <a:r>
              <a:rPr kumimoji="0" lang="en-US" alt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araştırma</a:t>
            </a:r>
            <a:r>
              <a:rPr kumimoji="0" lang="en-US" alt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projelerinin</a:t>
            </a:r>
            <a:r>
              <a:rPr kumimoji="0" lang="en-US" alt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başlatılması</a:t>
            </a:r>
            <a:r>
              <a:rPr kumimoji="0" lang="en-US" alt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alt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yürütülmesi</a:t>
            </a:r>
            <a:r>
              <a:rPr kumimoji="0" lang="en-US" alt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ve</a:t>
            </a:r>
            <a:r>
              <a:rPr kumimoji="0" lang="en-US" alt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sonuçlandırılması</a:t>
            </a:r>
            <a:r>
              <a:rPr kumimoji="0" lang="en-US" alt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</a:rPr>
              <a:t> </a:t>
            </a:r>
            <a:endParaRPr lang="tr-TR" altLang="tr-TR" sz="2400" dirty="0">
              <a:solidFill>
                <a:srgbClr val="002060"/>
              </a:solidFill>
            </a:endParaRPr>
          </a:p>
          <a:p>
            <a:pPr marL="722313" eaLnBrk="1" hangingPunct="1">
              <a:spcBef>
                <a:spcPts val="600"/>
              </a:spcBef>
              <a:spcAft>
                <a:spcPts val="600"/>
              </a:spcAft>
            </a:pPr>
            <a:r>
              <a:rPr kumimoji="0" lang="en-US" alt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Kuruluşun</a:t>
            </a:r>
            <a:r>
              <a:rPr kumimoji="0" lang="en-US" alt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mevcut</a:t>
            </a:r>
            <a:r>
              <a:rPr kumimoji="0" lang="en-US" alt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Ar</a:t>
            </a:r>
            <a:r>
              <a:rPr kumimoji="0" lang="en-US" alt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-Ge </a:t>
            </a:r>
            <a:r>
              <a:rPr kumimoji="0" lang="en-US" alt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ve</a:t>
            </a:r>
            <a:r>
              <a:rPr kumimoji="0" lang="en-US" alt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yenilik</a:t>
            </a:r>
            <a:r>
              <a:rPr kumimoji="0" lang="en-US" alt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projelerinin</a:t>
            </a:r>
            <a:r>
              <a:rPr kumimoji="0" lang="en-US" alt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bilimsel</a:t>
            </a:r>
            <a:r>
              <a:rPr kumimoji="0" lang="en-US" alt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niteliğinin</a:t>
            </a:r>
            <a:r>
              <a:rPr kumimoji="0" lang="en-US" alt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yükseltilmesi</a:t>
            </a:r>
            <a:r>
              <a:rPr kumimoji="0" lang="en-US" alt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</a:rPr>
              <a:t> </a:t>
            </a:r>
            <a:endParaRPr lang="tr-TR" altLang="tr-TR" sz="2400" dirty="0">
              <a:solidFill>
                <a:srgbClr val="002060"/>
              </a:solidFill>
            </a:endParaRPr>
          </a:p>
          <a:p>
            <a:pPr marL="722313" eaLnBrk="1" hangingPunct="1">
              <a:spcBef>
                <a:spcPts val="600"/>
              </a:spcBef>
              <a:spcAft>
                <a:spcPts val="600"/>
              </a:spcAft>
            </a:pPr>
            <a:r>
              <a:rPr kumimoji="0" lang="en-US" alt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Ulusal</a:t>
            </a:r>
            <a:r>
              <a:rPr kumimoji="0" lang="en-US" alt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ve</a:t>
            </a:r>
            <a:r>
              <a:rPr kumimoji="0" lang="en-US" alt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uluslararası</a:t>
            </a:r>
            <a:r>
              <a:rPr kumimoji="0" lang="en-US" alt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işbirliği</a:t>
            </a:r>
            <a:r>
              <a:rPr kumimoji="0" lang="en-US" alt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ağlarına</a:t>
            </a:r>
            <a:r>
              <a:rPr kumimoji="0" lang="en-US" alt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etkin</a:t>
            </a:r>
            <a:r>
              <a:rPr kumimoji="0" lang="en-US" alt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biçimde</a:t>
            </a:r>
            <a:r>
              <a:rPr kumimoji="0" lang="en-US" alt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katılım</a:t>
            </a:r>
            <a:r>
              <a:rPr kumimoji="0" lang="en-US" alt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sağlanması</a:t>
            </a:r>
            <a:r>
              <a:rPr kumimoji="0" lang="en-US" altLang="tr-T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tr-TR" altLang="tr-T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-55943" y="-31531"/>
            <a:ext cx="10369152" cy="706090"/>
          </a:xfrm>
        </p:spPr>
        <p:txBody>
          <a:bodyPr/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Değerlendirme-3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27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0534" y="1205137"/>
            <a:ext cx="11087066" cy="5073427"/>
          </a:xfrm>
        </p:spPr>
        <p:txBody>
          <a:bodyPr/>
          <a:lstStyle/>
          <a:p>
            <a:pPr marL="342900" lvl="2" indent="-342900"/>
            <a:r>
              <a:rPr lang="tr-T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Doktora programına dahil olan doktora </a:t>
            </a:r>
            <a:r>
              <a:rPr lang="tr-TR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bursiyerlerine</a:t>
            </a:r>
            <a:r>
              <a:rPr lang="tr-T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üniversiteler/ araştırma altyapısı </a:t>
            </a:r>
            <a:r>
              <a:rPr lang="tr-T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tarafından ek imkanlar sunulması halinde bu projelere değerlendirme aşamasında öncelik </a:t>
            </a:r>
            <a:r>
              <a:rPr lang="tr-T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tanınması </a:t>
            </a:r>
          </a:p>
          <a:p>
            <a:pPr marL="800100" lvl="3" indent="-342900"/>
            <a:r>
              <a:rPr lang="tr-TR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Örneğin </a:t>
            </a:r>
            <a:r>
              <a:rPr lang="tr-T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öğrencilere eğitimleri süresince sağlanacak yurtiçi ve/veya yurtdışı katkılar (kongreye katılım desteği, vb) sağlanabilecek sosyal imkanlar (barınma, yemek, mediko/sağlık dahil), vb.)</a:t>
            </a:r>
          </a:p>
          <a:p>
            <a:endParaRPr lang="tr-T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17</a:t>
            </a:fld>
            <a:endParaRPr lang="en-US" altLang="tr-TR"/>
          </a:p>
        </p:txBody>
      </p:sp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-55943" y="-31531"/>
            <a:ext cx="10369152" cy="706090"/>
          </a:xfrm>
        </p:spPr>
        <p:txBody>
          <a:bodyPr/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Değerlendirme-4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02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3231" y="0"/>
            <a:ext cx="10369152" cy="706090"/>
          </a:xfrm>
        </p:spPr>
        <p:txBody>
          <a:bodyPr/>
          <a:lstStyle/>
          <a:p>
            <a:r>
              <a:rPr lang="tr-TR" dirty="0" smtClean="0">
                <a:latin typeface="+mn-lt"/>
                <a:cs typeface="Arial" pitchFamily="34" charset="0"/>
              </a:rPr>
              <a:t>Sözleşme Aşaması-Beklenen Çıktı</a:t>
            </a:r>
            <a:endParaRPr lang="tr-TR" dirty="0">
              <a:latin typeface="+mn-lt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33231" y="706090"/>
            <a:ext cx="1152128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Sözleşme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Aşaması</a:t>
            </a:r>
          </a:p>
          <a:p>
            <a:pPr algn="just"/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Desteklenmesi kabul edilen projeler için TÜBİTAK ile Üniversite ve Sanayi Kuruluşu/Kuruluşları arasında sözleşme imzalanır.</a:t>
            </a:r>
          </a:p>
          <a:p>
            <a:pPr algn="just"/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Beklenen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Çıktı</a:t>
            </a:r>
          </a:p>
          <a:p>
            <a:pPr algn="just"/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Sanayinin ihtiyaçlarına yönelik doktoralı araştırmacı sayısında artış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Sanayide istihdam edilen doktoralı araştırmacı sayısında artış</a:t>
            </a:r>
          </a:p>
          <a:p>
            <a:endParaRPr lang="tr-TR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83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TÜBİTAK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19</a:t>
            </a:fld>
            <a:endParaRPr lang="en-US" alt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6089"/>
            <a:ext cx="12191999" cy="60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9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3231" y="0"/>
            <a:ext cx="10369152" cy="706090"/>
          </a:xfrm>
        </p:spPr>
        <p:txBody>
          <a:bodyPr/>
          <a:lstStyle/>
          <a:p>
            <a:r>
              <a:rPr lang="tr-TR" altLang="tr-TR" dirty="0" smtClean="0">
                <a:latin typeface="+mn-lt"/>
                <a:cs typeface="Arial" pitchFamily="34" charset="0"/>
              </a:rPr>
              <a:t>Programın Amacı</a:t>
            </a:r>
            <a:endParaRPr lang="tr-TR" dirty="0">
              <a:latin typeface="+mn-lt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33231" y="1219127"/>
            <a:ext cx="1152128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</a:t>
            </a:r>
            <a:r>
              <a:rPr lang="tr-T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lkemizin </a:t>
            </a:r>
            <a:r>
              <a:rPr lang="tr-T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yılı hedefleri </a:t>
            </a:r>
            <a:r>
              <a:rPr lang="tr-T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kapsamında: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tr-TR" sz="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619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Sanayide </a:t>
            </a:r>
            <a:r>
              <a:rPr lang="tr-T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ihtiyaç duyulan </a:t>
            </a:r>
            <a:r>
              <a:rPr lang="tr-T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doktora derecesine sahip nitelikli insan kaynağının </a:t>
            </a:r>
            <a:r>
              <a:rPr lang="tr-T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</a:t>
            </a:r>
            <a:r>
              <a:rPr lang="tr-T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niversite-sanayi </a:t>
            </a:r>
            <a:r>
              <a:rPr lang="tr-T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işbirliği ile </a:t>
            </a:r>
            <a:r>
              <a:rPr lang="tr-T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yetiştirilmesi</a:t>
            </a:r>
          </a:p>
          <a:p>
            <a:pPr marL="457200" indent="-3619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Sanayide </a:t>
            </a:r>
            <a:r>
              <a:rPr lang="tr-T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doktoralı araştırmacı istihdamının </a:t>
            </a:r>
            <a:r>
              <a:rPr lang="tr-T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teşvik </a:t>
            </a:r>
            <a:r>
              <a:rPr lang="tr-T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edilmesi</a:t>
            </a:r>
          </a:p>
          <a:p>
            <a:pPr marL="457200" indent="-3619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Üniversite/araştırma </a:t>
            </a:r>
            <a:r>
              <a:rPr lang="tr-T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altyapısı-sanayi işbirliği</a:t>
            </a:r>
            <a:r>
              <a:rPr lang="tr-T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 geliştirilmesidir.</a:t>
            </a: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</a:pPr>
            <a:endParaRPr lang="tr-T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10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3231" y="0"/>
            <a:ext cx="10369152" cy="706090"/>
          </a:xfrm>
        </p:spPr>
        <p:txBody>
          <a:bodyPr/>
          <a:lstStyle/>
          <a:p>
            <a:r>
              <a:rPr lang="tr-TR" altLang="tr-TR" dirty="0" smtClean="0">
                <a:latin typeface="+mn-lt"/>
                <a:cs typeface="Arial" pitchFamily="34" charset="0"/>
              </a:rPr>
              <a:t>Projede Kimler </a:t>
            </a:r>
            <a:r>
              <a:rPr lang="tr-TR" altLang="tr-TR" smtClean="0">
                <a:latin typeface="+mn-lt"/>
                <a:cs typeface="Arial" pitchFamily="34" charset="0"/>
              </a:rPr>
              <a:t>Yer Alabilir?</a:t>
            </a:r>
            <a:endParaRPr lang="tr-TR" dirty="0">
              <a:latin typeface="+mn-lt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22429" y="1123248"/>
            <a:ext cx="115212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Yurt içinde doktora eğitimi veren devlet veya vakıf yükseköğretim kurumları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6550 sayılı Araştırma Altyapılarının Desteklenmesine Dair Kanun kapsamında yeterlik almış araştırma altyapıları</a:t>
            </a:r>
          </a:p>
          <a:p>
            <a:pPr marL="285750" indent="-285750" algn="just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5746 sayılı Araştırma, Geliştirme ve Tasarım Faaliyetlerinin Desteklenmesi Hakkında Kanun kapsamında Ar-Ge merkezi veya tasarım merkezine sahip şirketler </a:t>
            </a:r>
          </a:p>
          <a:p>
            <a:pPr marL="285750" indent="-285750" algn="just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4691 sayılı Teknoloji Geliştirme Bölgeleri kanunu kapsamındaki teknoparklar bünyesinde Türkiye’de yerleşik sermaye şirketleri</a:t>
            </a: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</a:pPr>
            <a:r>
              <a:rPr lang="tr-T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733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3231" y="0"/>
            <a:ext cx="10369152" cy="706090"/>
          </a:xfrm>
        </p:spPr>
        <p:txBody>
          <a:bodyPr/>
          <a:lstStyle/>
          <a:p>
            <a:r>
              <a:rPr lang="tr-TR" dirty="0" smtClean="0">
                <a:latin typeface="+mn-lt"/>
                <a:cs typeface="Arial" pitchFamily="34" charset="0"/>
              </a:rPr>
              <a:t>Destek Kapsamı ve Süresi</a:t>
            </a:r>
            <a:endParaRPr lang="tr-TR" dirty="0">
              <a:latin typeface="+mn-lt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49008" y="785700"/>
            <a:ext cx="1152128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Sanayi</a:t>
            </a: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Doktora</a:t>
            </a: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Programı</a:t>
            </a: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endParaRPr lang="tr-T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3213" lvl="0" indent="-303213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Doktora öğrencilerine </a:t>
            </a:r>
            <a:r>
              <a:rPr lang="tr-T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burs</a:t>
            </a:r>
          </a:p>
          <a:p>
            <a:pPr marL="303213" lvl="0" indent="-303213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 </a:t>
            </a:r>
            <a:r>
              <a:rPr lang="tr-T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yöneticisi ve akademik tez danışmanlarına Proje Teşvik </a:t>
            </a:r>
            <a:r>
              <a:rPr lang="tr-T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İkramiyesi</a:t>
            </a:r>
          </a:p>
          <a:p>
            <a:pPr marL="303213" lvl="0" indent="-303213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Özel </a:t>
            </a:r>
            <a:r>
              <a:rPr lang="tr-T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sektör kuruluş/kuruluşlarına istihdam </a:t>
            </a:r>
            <a:r>
              <a:rPr lang="tr-T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desteği</a:t>
            </a:r>
            <a:endParaRPr lang="tr-T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9008" y="3487796"/>
            <a:ext cx="1176972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tr-T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Destek Süresi: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Burs: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Tezli </a:t>
            </a:r>
            <a:r>
              <a:rPr lang="tr-T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yüksek lisans sonrası doktora </a:t>
            </a:r>
            <a:r>
              <a:rPr lang="tr-TR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eğitimi için: </a:t>
            </a:r>
            <a:r>
              <a:rPr lang="tr-TR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tr-TR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fazla 48 ay, </a:t>
            </a:r>
            <a:endParaRPr lang="tr-TR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tr-TR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ütünleşik </a:t>
            </a:r>
            <a:r>
              <a:rPr lang="tr-T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doktora eğitimi </a:t>
            </a:r>
            <a:r>
              <a:rPr lang="tr-TR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için: </a:t>
            </a:r>
            <a:r>
              <a:rPr lang="tr-TR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tr-TR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fazla 60 aydır.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tr-TR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stihdam desteği: </a:t>
            </a:r>
            <a:r>
              <a:rPr lang="tr-TR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Öğrencinin </a:t>
            </a:r>
            <a:r>
              <a:rPr lang="tr-T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doktora eğitiminden mezuniyeti sonrası </a:t>
            </a:r>
            <a:r>
              <a:rPr lang="tr-TR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fazla 36 </a:t>
            </a:r>
            <a:r>
              <a:rPr lang="tr-TR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</a:t>
            </a:r>
            <a:endParaRPr lang="tr-TR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Toplam: En </a:t>
            </a:r>
            <a:r>
              <a:rPr lang="tr-TR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fazla 96 aydır. </a:t>
            </a:r>
          </a:p>
        </p:txBody>
      </p:sp>
    </p:spTree>
    <p:extLst>
      <p:ext uri="{BB962C8B-B14F-4D97-AF65-F5344CB8AC3E}">
        <p14:creationId xmlns:p14="http://schemas.microsoft.com/office/powerpoint/2010/main" val="354182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3231" y="0"/>
            <a:ext cx="10369152" cy="706090"/>
          </a:xfrm>
        </p:spPr>
        <p:txBody>
          <a:bodyPr/>
          <a:lstStyle/>
          <a:p>
            <a:r>
              <a:rPr lang="tr-TR" altLang="tr-TR" dirty="0" smtClean="0">
                <a:latin typeface="+mn-lt"/>
                <a:cs typeface="Arial" pitchFamily="34" charset="0"/>
              </a:rPr>
              <a:t>Programın Yapısı</a:t>
            </a:r>
            <a:endParaRPr lang="tr-TR" dirty="0">
              <a:latin typeface="+mn-lt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9136" y="3173191"/>
            <a:ext cx="12011413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tr-TR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Üniversite-Sanayi </a:t>
            </a:r>
            <a:r>
              <a:rPr lang="tr-TR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İşbirliği </a:t>
            </a:r>
            <a:r>
              <a:rPr lang="tr-TR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Üniversite/6550 Sayılı Kanun kapsamında yeterlik almış Araştırma Altyapısı* +        Bir 5746 </a:t>
            </a:r>
            <a:r>
              <a:rPr lang="tr-T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Ar-Ge </a:t>
            </a:r>
            <a:r>
              <a:rPr lang="tr-TR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Merkezi</a:t>
            </a:r>
            <a:endParaRPr lang="tr-TR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Rekabet </a:t>
            </a:r>
            <a:r>
              <a:rPr lang="tr-TR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Öncesi Üniversite-Sanayi İşbirliği </a:t>
            </a:r>
            <a:r>
              <a:rPr lang="tr-TR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</a:t>
            </a:r>
          </a:p>
          <a:p>
            <a:pPr marL="742950" lvl="1" indent="-285750" algn="just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Üniversite/6550 Sayılı Kanun kapsamında yeterlik almış Araştırma Altyapısı*  + </a:t>
            </a:r>
            <a:r>
              <a:rPr lang="tr-TR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En </a:t>
            </a:r>
            <a:r>
              <a:rPr lang="tr-T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iki 5746 Ar-Ge Merkezi </a:t>
            </a: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</a:pPr>
            <a:endParaRPr lang="tr-TR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31457" y="2470133"/>
            <a:ext cx="4965501" cy="1055203"/>
            <a:chOff x="762798" y="809"/>
            <a:chExt cx="4965501" cy="1055203"/>
          </a:xfrm>
          <a:scene3d>
            <a:camera prst="orthographicFront"/>
            <a:lightRig rig="flat" dir="t"/>
          </a:scene3d>
        </p:grpSpPr>
        <p:sp>
          <p:nvSpPr>
            <p:cNvPr id="10" name="Oval 9"/>
            <p:cNvSpPr/>
            <p:nvPr/>
          </p:nvSpPr>
          <p:spPr>
            <a:xfrm>
              <a:off x="762798" y="809"/>
              <a:ext cx="4965501" cy="1055203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1489979" y="155340"/>
              <a:ext cx="3511139" cy="7461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5746 Ar-Ge/Tasarım Merkezi veya Teknopark bünyesindeki semrmaye şirketi</a:t>
              </a:r>
              <a:endParaRPr lang="tr-TR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723259" y="671965"/>
            <a:ext cx="4581899" cy="1055203"/>
            <a:chOff x="1858442" y="1839395"/>
            <a:chExt cx="2774213" cy="1055203"/>
          </a:xfrm>
          <a:scene3d>
            <a:camera prst="orthographicFront"/>
            <a:lightRig rig="flat" dir="t"/>
          </a:scene3d>
        </p:grpSpPr>
        <p:sp>
          <p:nvSpPr>
            <p:cNvPr id="13" name="Oval 12"/>
            <p:cNvSpPr/>
            <p:nvPr/>
          </p:nvSpPr>
          <p:spPr>
            <a:xfrm>
              <a:off x="1858442" y="1839395"/>
              <a:ext cx="2774213" cy="1055203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4"/>
            <p:cNvSpPr/>
            <p:nvPr/>
          </p:nvSpPr>
          <p:spPr>
            <a:xfrm>
              <a:off x="2264716" y="1993926"/>
              <a:ext cx="1961665" cy="7461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Üniversite/Araştırma Altyapısı</a:t>
              </a:r>
              <a:endParaRPr lang="tr-TR" sz="20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496958" y="1802357"/>
            <a:ext cx="332970" cy="392535"/>
            <a:chOff x="5885359" y="1241465"/>
            <a:chExt cx="332970" cy="392535"/>
          </a:xfrm>
          <a:scene3d>
            <a:camera prst="orthographicFront"/>
            <a:lightRig rig="flat" dir="t"/>
          </a:scene3d>
        </p:grpSpPr>
        <p:sp>
          <p:nvSpPr>
            <p:cNvPr id="16" name="Right Arrow 15"/>
            <p:cNvSpPr/>
            <p:nvPr/>
          </p:nvSpPr>
          <p:spPr>
            <a:xfrm rot="21587786">
              <a:off x="5885359" y="1241465"/>
              <a:ext cx="332970" cy="392535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ight Arrow 4"/>
            <p:cNvSpPr/>
            <p:nvPr/>
          </p:nvSpPr>
          <p:spPr>
            <a:xfrm rot="21587786">
              <a:off x="5885359" y="1320149"/>
              <a:ext cx="233079" cy="235521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300" kern="120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07703" y="877626"/>
            <a:ext cx="3340942" cy="2110406"/>
            <a:chOff x="6356515" y="375512"/>
            <a:chExt cx="3340942" cy="2110406"/>
          </a:xfrm>
          <a:scene3d>
            <a:camera prst="orthographicFront"/>
            <a:lightRig rig="flat" dir="t"/>
          </a:scene3d>
        </p:grpSpPr>
        <p:sp>
          <p:nvSpPr>
            <p:cNvPr id="19" name="Oval 18"/>
            <p:cNvSpPr/>
            <p:nvPr/>
          </p:nvSpPr>
          <p:spPr>
            <a:xfrm>
              <a:off x="6356515" y="375512"/>
              <a:ext cx="3340942" cy="2110406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4"/>
            <p:cNvSpPr/>
            <p:nvPr/>
          </p:nvSpPr>
          <p:spPr>
            <a:xfrm>
              <a:off x="6845785" y="684574"/>
              <a:ext cx="2362402" cy="14922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5100" kern="1200" dirty="0" smtClean="0"/>
                <a:t>TÜBİTAK</a:t>
              </a:r>
              <a:endParaRPr lang="tr-TR" sz="5100" kern="1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716537" y="1764590"/>
            <a:ext cx="612017" cy="612017"/>
            <a:chOff x="2939540" y="1141695"/>
            <a:chExt cx="612017" cy="612017"/>
          </a:xfrm>
          <a:scene3d>
            <a:camera prst="orthographicFront"/>
            <a:lightRig rig="flat" dir="t"/>
          </a:scene3d>
        </p:grpSpPr>
        <p:sp>
          <p:nvSpPr>
            <p:cNvPr id="22" name="Plus 21"/>
            <p:cNvSpPr/>
            <p:nvPr/>
          </p:nvSpPr>
          <p:spPr>
            <a:xfrm>
              <a:off x="2939540" y="1141695"/>
              <a:ext cx="612017" cy="612017"/>
            </a:xfrm>
            <a:prstGeom prst="mathPlus">
              <a:avLst/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Plus 4"/>
            <p:cNvSpPr/>
            <p:nvPr/>
          </p:nvSpPr>
          <p:spPr>
            <a:xfrm>
              <a:off x="3020663" y="1375730"/>
              <a:ext cx="449771" cy="143947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000" kern="1200"/>
            </a:p>
          </p:txBody>
        </p:sp>
      </p:grp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6419419"/>
            <a:ext cx="1219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2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itchFamily="34" charset="0"/>
              </a:rPr>
              <a:t>* 6550 sayılı kanun kapsamında yeterlik almış araştırma altyapılarının başvuru yapması halinde araştırma altyapılarının, proje kapsamında doktora bursiyerlerinin eğitim görmesinin planlandığı üniversite ile protokol yapmış olması</a:t>
            </a:r>
            <a:r>
              <a:rPr kumimoji="0" lang="tr-TR" altLang="tr-TR" sz="1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itchFamily="34" charset="0"/>
              </a:rPr>
              <a:t> beklenir.</a:t>
            </a:r>
            <a:endParaRPr kumimoji="0" lang="tr-TR" altLang="tr-T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73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ulut 5"/>
          <p:cNvSpPr/>
          <p:nvPr/>
        </p:nvSpPr>
        <p:spPr>
          <a:xfrm>
            <a:off x="315311" y="1075141"/>
            <a:ext cx="8403040" cy="21567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6</a:t>
            </a:fld>
            <a:endParaRPr lang="en-US" altLang="tr-TR"/>
          </a:p>
        </p:txBody>
      </p:sp>
      <p:grpSp>
        <p:nvGrpSpPr>
          <p:cNvPr id="17" name="Group 16"/>
          <p:cNvGrpSpPr/>
          <p:nvPr/>
        </p:nvGrpSpPr>
        <p:grpSpPr>
          <a:xfrm>
            <a:off x="5279795" y="1624732"/>
            <a:ext cx="2810999" cy="1194921"/>
            <a:chOff x="769935" y="923154"/>
            <a:chExt cx="3595582" cy="829235"/>
          </a:xfrm>
        </p:grpSpPr>
        <p:sp>
          <p:nvSpPr>
            <p:cNvPr id="18" name="Rounded Rectangle 17"/>
            <p:cNvSpPr/>
            <p:nvPr/>
          </p:nvSpPr>
          <p:spPr>
            <a:xfrm>
              <a:off x="769935" y="923154"/>
              <a:ext cx="3595582" cy="829235"/>
            </a:xfrm>
            <a:prstGeom prst="roundRect">
              <a:avLst/>
            </a:prstGeom>
            <a:gradFill rotWithShape="1">
              <a:gsLst>
                <a:gs pos="0">
                  <a:srgbClr val="4472C4">
                    <a:satMod val="103000"/>
                    <a:lumMod val="102000"/>
                    <a:tint val="94000"/>
                  </a:srgbClr>
                </a:gs>
                <a:gs pos="50000">
                  <a:srgbClr val="4472C4">
                    <a:satMod val="110000"/>
                    <a:lumMod val="100000"/>
                    <a:shade val="100000"/>
                  </a:srgbClr>
                </a:gs>
                <a:gs pos="100000">
                  <a:srgbClr val="4472C4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sp>
        <p:sp>
          <p:nvSpPr>
            <p:cNvPr id="19" name="Rounded Rectangle 4"/>
            <p:cNvSpPr/>
            <p:nvPr/>
          </p:nvSpPr>
          <p:spPr>
            <a:xfrm>
              <a:off x="810415" y="963634"/>
              <a:ext cx="3514622" cy="7482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Üniversiteler/</a:t>
              </a:r>
            </a:p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Araştırma  Altyapıları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51815" y="1612666"/>
            <a:ext cx="3813270" cy="1178165"/>
            <a:chOff x="2147316" y="69925"/>
            <a:chExt cx="1066145" cy="555587"/>
          </a:xfrm>
        </p:grpSpPr>
        <p:sp>
          <p:nvSpPr>
            <p:cNvPr id="21" name="Rounded Rectangle 20"/>
            <p:cNvSpPr/>
            <p:nvPr/>
          </p:nvSpPr>
          <p:spPr>
            <a:xfrm>
              <a:off x="2147316" y="69925"/>
              <a:ext cx="1066145" cy="555587"/>
            </a:xfrm>
            <a:prstGeom prst="roundRect">
              <a:avLst/>
            </a:prstGeom>
            <a:gradFill rotWithShape="1">
              <a:gsLst>
                <a:gs pos="0">
                  <a:srgbClr val="70AD47">
                    <a:lumMod val="110000"/>
                    <a:satMod val="105000"/>
                    <a:tint val="67000"/>
                  </a:srgbClr>
                </a:gs>
                <a:gs pos="50000">
                  <a:srgbClr val="70AD47">
                    <a:lumMod val="105000"/>
                    <a:satMod val="103000"/>
                    <a:tint val="73000"/>
                  </a:srgbClr>
                </a:gs>
                <a:gs pos="100000">
                  <a:srgbClr val="70AD47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</p:sp>
        <p:sp>
          <p:nvSpPr>
            <p:cNvPr id="22" name="Rounded Rectangle 7"/>
            <p:cNvSpPr/>
            <p:nvPr/>
          </p:nvSpPr>
          <p:spPr>
            <a:xfrm>
              <a:off x="2186608" y="106688"/>
              <a:ext cx="1011901" cy="50134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Özel Sektör </a:t>
              </a: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kumimoji="0" lang="tr-T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5746 Ar-Ge veya Tasarım  Merkezi</a:t>
              </a:r>
              <a:r>
                <a:rPr lang="tr-TR" sz="16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</a:t>
              </a:r>
              <a:r>
                <a:rPr lang="tr-TR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tr-T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Teknopark bünyesindeki </a:t>
              </a:r>
              <a:r>
                <a:rPr lang="tr-TR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şirket</a:t>
              </a:r>
              <a:endParaRPr lang="tr-TR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541156" y="1627220"/>
            <a:ext cx="2349127" cy="833229"/>
            <a:chOff x="2385133" y="1586380"/>
            <a:chExt cx="1193783" cy="442053"/>
          </a:xfrm>
        </p:grpSpPr>
        <p:sp>
          <p:nvSpPr>
            <p:cNvPr id="29" name="Rounded Rectangle 28"/>
            <p:cNvSpPr/>
            <p:nvPr/>
          </p:nvSpPr>
          <p:spPr>
            <a:xfrm>
              <a:off x="2385133" y="1586380"/>
              <a:ext cx="1193783" cy="442053"/>
            </a:xfrm>
            <a:prstGeom prst="roundRect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sp>
        <p:sp>
          <p:nvSpPr>
            <p:cNvPr id="30" name="Rounded Rectangle 4"/>
            <p:cNvSpPr/>
            <p:nvPr/>
          </p:nvSpPr>
          <p:spPr>
            <a:xfrm>
              <a:off x="2406712" y="1607959"/>
              <a:ext cx="1150625" cy="398895"/>
            </a:xfrm>
            <a:prstGeom prst="rect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2800" kern="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TÜBİTAK</a:t>
              </a:r>
              <a:endPara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 flipH="1" flipV="1">
            <a:off x="8176845" y="2168920"/>
            <a:ext cx="1461393" cy="1"/>
          </a:xfrm>
          <a:prstGeom prst="straightConnector1">
            <a:avLst/>
          </a:prstGeom>
          <a:noFill/>
          <a:ln w="19050" cap="flat" cmpd="sng" algn="ctr">
            <a:solidFill>
              <a:srgbClr val="ED7D31"/>
            </a:solidFill>
            <a:prstDash val="dash"/>
            <a:miter lim="800000"/>
            <a:tailEnd type="triangle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8510185" y="1624732"/>
            <a:ext cx="794711" cy="368022"/>
          </a:xfrm>
          <a:prstGeom prst="snip2Same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%75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401663" y="2222193"/>
            <a:ext cx="852435" cy="0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457361" y="1704594"/>
            <a:ext cx="741038" cy="368022"/>
          </a:xfrm>
          <a:prstGeom prst="snip2Same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%25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15311" y="4035973"/>
            <a:ext cx="1089397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spcBef>
                <a:spcPts val="600"/>
              </a:spcBef>
              <a:spcAft>
                <a:spcPts val="600"/>
              </a:spcAft>
            </a:pPr>
            <a:r>
              <a:rPr lang="tr-T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Doktora Programına dahil olan doktora </a:t>
            </a:r>
            <a:r>
              <a:rPr lang="tr-T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öğrencileri (</a:t>
            </a:r>
            <a:r>
              <a:rPr lang="tr-TR" sz="2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İhtisas alanı başına en az 3 öğrenci</a:t>
            </a:r>
            <a:r>
              <a:rPr lang="tr-T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tr-T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Doktoraya Yeni </a:t>
            </a:r>
            <a:r>
              <a:rPr lang="tr-T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Başlayacaklar/ Doktoraya </a:t>
            </a:r>
            <a:r>
              <a:rPr lang="tr-T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Devam </a:t>
            </a:r>
            <a:r>
              <a:rPr lang="tr-T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Edenler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tr-T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Herhangi </a:t>
            </a:r>
            <a:r>
              <a:rPr lang="tr-T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yerde istihdam edilmeyenler </a:t>
            </a:r>
            <a:r>
              <a:rPr lang="tr-T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veya Projeye dahil olan sanayi kuruluşunda </a:t>
            </a:r>
            <a:r>
              <a:rPr lang="tr-T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istihdam edilenler</a:t>
            </a:r>
          </a:p>
          <a:p>
            <a:endParaRPr lang="tr-TR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</a:pPr>
            <a:r>
              <a:rPr lang="tr-T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Başlık 1"/>
          <p:cNvSpPr>
            <a:spLocks noGrp="1"/>
          </p:cNvSpPr>
          <p:nvPr>
            <p:ph type="title"/>
          </p:nvPr>
        </p:nvSpPr>
        <p:spPr>
          <a:xfrm>
            <a:off x="38635" y="0"/>
            <a:ext cx="10369152" cy="706090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İş Modeli 1: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Üniversite-Sanayi İşbirliği Modeli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589168" y="1006844"/>
            <a:ext cx="3941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Sanayi Doktora Programı</a:t>
            </a:r>
            <a:endParaRPr lang="tr-TR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80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ulut 5"/>
          <p:cNvSpPr/>
          <p:nvPr/>
        </p:nvSpPr>
        <p:spPr>
          <a:xfrm>
            <a:off x="315311" y="1027843"/>
            <a:ext cx="8403040" cy="21567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7</a:t>
            </a:fld>
            <a:endParaRPr lang="en-US" altLang="tr-TR"/>
          </a:p>
        </p:txBody>
      </p:sp>
      <p:grpSp>
        <p:nvGrpSpPr>
          <p:cNvPr id="17" name="Group 16"/>
          <p:cNvGrpSpPr/>
          <p:nvPr/>
        </p:nvGrpSpPr>
        <p:grpSpPr>
          <a:xfrm>
            <a:off x="5279795" y="1577434"/>
            <a:ext cx="2810999" cy="1194921"/>
            <a:chOff x="769935" y="923154"/>
            <a:chExt cx="3595582" cy="829235"/>
          </a:xfrm>
        </p:grpSpPr>
        <p:sp>
          <p:nvSpPr>
            <p:cNvPr id="18" name="Rounded Rectangle 17"/>
            <p:cNvSpPr/>
            <p:nvPr/>
          </p:nvSpPr>
          <p:spPr>
            <a:xfrm>
              <a:off x="769935" y="923154"/>
              <a:ext cx="3595582" cy="829235"/>
            </a:xfrm>
            <a:prstGeom prst="roundRect">
              <a:avLst/>
            </a:prstGeom>
            <a:gradFill rotWithShape="1">
              <a:gsLst>
                <a:gs pos="0">
                  <a:srgbClr val="4472C4">
                    <a:satMod val="103000"/>
                    <a:lumMod val="102000"/>
                    <a:tint val="94000"/>
                  </a:srgbClr>
                </a:gs>
                <a:gs pos="50000">
                  <a:srgbClr val="4472C4">
                    <a:satMod val="110000"/>
                    <a:lumMod val="100000"/>
                    <a:shade val="100000"/>
                  </a:srgbClr>
                </a:gs>
                <a:gs pos="100000">
                  <a:srgbClr val="4472C4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sp>
        <p:sp>
          <p:nvSpPr>
            <p:cNvPr id="19" name="Rounded Rectangle 4"/>
            <p:cNvSpPr/>
            <p:nvPr/>
          </p:nvSpPr>
          <p:spPr>
            <a:xfrm>
              <a:off x="810415" y="963634"/>
              <a:ext cx="3514622" cy="7482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Üniversiteler/</a:t>
              </a:r>
            </a:p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Araştırma  Altyapıları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51815" y="1565368"/>
            <a:ext cx="3813270" cy="1178165"/>
            <a:chOff x="2147316" y="69925"/>
            <a:chExt cx="1066145" cy="555587"/>
          </a:xfrm>
        </p:grpSpPr>
        <p:sp>
          <p:nvSpPr>
            <p:cNvPr id="21" name="Rounded Rectangle 20"/>
            <p:cNvSpPr/>
            <p:nvPr/>
          </p:nvSpPr>
          <p:spPr>
            <a:xfrm>
              <a:off x="2147316" y="69925"/>
              <a:ext cx="1066145" cy="555587"/>
            </a:xfrm>
            <a:prstGeom prst="roundRect">
              <a:avLst/>
            </a:prstGeom>
            <a:gradFill rotWithShape="1">
              <a:gsLst>
                <a:gs pos="0">
                  <a:srgbClr val="70AD47">
                    <a:lumMod val="110000"/>
                    <a:satMod val="105000"/>
                    <a:tint val="67000"/>
                  </a:srgbClr>
                </a:gs>
                <a:gs pos="50000">
                  <a:srgbClr val="70AD47">
                    <a:lumMod val="105000"/>
                    <a:satMod val="103000"/>
                    <a:tint val="73000"/>
                  </a:srgbClr>
                </a:gs>
                <a:gs pos="100000">
                  <a:srgbClr val="70AD47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</p:sp>
        <p:sp>
          <p:nvSpPr>
            <p:cNvPr id="22" name="Rounded Rectangle 7"/>
            <p:cNvSpPr/>
            <p:nvPr/>
          </p:nvSpPr>
          <p:spPr>
            <a:xfrm>
              <a:off x="2186608" y="106688"/>
              <a:ext cx="1011901" cy="50134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Özel Sektör </a:t>
              </a: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kumimoji="0" lang="tr-T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5746 Ar-Ge veya Tasarım  Merkezi</a:t>
              </a:r>
              <a:r>
                <a:rPr lang="tr-TR" sz="16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</a:t>
              </a:r>
              <a:r>
                <a:rPr lang="tr-TR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tr-T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Teknopark bünyesindeki </a:t>
              </a:r>
              <a:r>
                <a:rPr lang="tr-TR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şirket</a:t>
              </a:r>
              <a:endParaRPr lang="tr-TR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541156" y="1579922"/>
            <a:ext cx="2349127" cy="833229"/>
            <a:chOff x="2385133" y="1586380"/>
            <a:chExt cx="1193783" cy="442053"/>
          </a:xfrm>
        </p:grpSpPr>
        <p:sp>
          <p:nvSpPr>
            <p:cNvPr id="29" name="Rounded Rectangle 28"/>
            <p:cNvSpPr/>
            <p:nvPr/>
          </p:nvSpPr>
          <p:spPr>
            <a:xfrm>
              <a:off x="2385133" y="1586380"/>
              <a:ext cx="1193783" cy="442053"/>
            </a:xfrm>
            <a:prstGeom prst="roundRect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sp>
        <p:sp>
          <p:nvSpPr>
            <p:cNvPr id="30" name="Rounded Rectangle 4"/>
            <p:cNvSpPr/>
            <p:nvPr/>
          </p:nvSpPr>
          <p:spPr>
            <a:xfrm>
              <a:off x="2406712" y="1607959"/>
              <a:ext cx="1150625" cy="398895"/>
            </a:xfrm>
            <a:prstGeom prst="rect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2800" kern="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TÜBİTAK</a:t>
              </a:r>
              <a:endPara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 flipH="1" flipV="1">
            <a:off x="8176845" y="2121622"/>
            <a:ext cx="1461393" cy="1"/>
          </a:xfrm>
          <a:prstGeom prst="straightConnector1">
            <a:avLst/>
          </a:prstGeom>
          <a:noFill/>
          <a:ln w="19050" cap="flat" cmpd="sng" algn="ctr">
            <a:solidFill>
              <a:srgbClr val="ED7D31"/>
            </a:solidFill>
            <a:prstDash val="dash"/>
            <a:miter lim="800000"/>
            <a:tailEnd type="triangle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8510185" y="1577434"/>
            <a:ext cx="794711" cy="368022"/>
          </a:xfrm>
          <a:prstGeom prst="snip2Same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%75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401663" y="2174895"/>
            <a:ext cx="852435" cy="0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457361" y="1657296"/>
            <a:ext cx="741038" cy="368022"/>
          </a:xfrm>
          <a:prstGeom prst="snip2Same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%25</a:t>
            </a:r>
          </a:p>
        </p:txBody>
      </p:sp>
      <p:sp>
        <p:nvSpPr>
          <p:cNvPr id="43" name="Başlık 1"/>
          <p:cNvSpPr>
            <a:spLocks noGrp="1"/>
          </p:cNvSpPr>
          <p:nvPr>
            <p:ph type="title"/>
          </p:nvPr>
        </p:nvSpPr>
        <p:spPr>
          <a:xfrm>
            <a:off x="38635" y="0"/>
            <a:ext cx="10369152" cy="706090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İş Modeli 1: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Üniversite-Sanayi İşbirliği Modeli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589168" y="959546"/>
            <a:ext cx="3941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Sanayi Doktora Programı</a:t>
            </a:r>
            <a:endParaRPr lang="tr-TR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8170" y="3398783"/>
            <a:ext cx="1119219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Burs: </a:t>
            </a:r>
            <a:r>
              <a:rPr lang="tr-T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 </a:t>
            </a:r>
            <a:r>
              <a:rPr lang="tr-T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kapsamında doktora bursiyerlerine verilecek </a:t>
            </a:r>
            <a:r>
              <a:rPr lang="tr-T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bursun en az %25’i projeye dahil olan özel sektör kuruluş/kuruluşları </a:t>
            </a:r>
            <a:endParaRPr lang="tr-TR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İstihdam Desteği: 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İstihdam </a:t>
            </a:r>
            <a:r>
              <a:rPr lang="tr-T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edilen araştırmacılara ödenen </a:t>
            </a:r>
            <a:r>
              <a:rPr lang="tr-T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ücretin %</a:t>
            </a:r>
            <a:r>
              <a:rPr lang="tr-T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40’ı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tr-T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eçerli </a:t>
            </a:r>
            <a:r>
              <a:rPr lang="tr-T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brüt asgari ücretin </a:t>
            </a:r>
            <a:r>
              <a:rPr lang="tr-T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fazla 2 </a:t>
            </a:r>
            <a:r>
              <a:rPr lang="tr-T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katını aşamaz.</a:t>
            </a:r>
          </a:p>
          <a:p>
            <a:endParaRPr lang="tr-TR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 Teşvik </a:t>
            </a:r>
            <a:r>
              <a:rPr lang="tr-T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İkramiyesi: </a:t>
            </a:r>
            <a:r>
              <a:rPr lang="tr-T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 yöneticisi ve akademik tez danışmanına </a:t>
            </a:r>
            <a:r>
              <a:rPr lang="tr-T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(tez süresince)</a:t>
            </a:r>
            <a:endParaRPr lang="tr-TR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37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ulut 5"/>
          <p:cNvSpPr/>
          <p:nvPr/>
        </p:nvSpPr>
        <p:spPr>
          <a:xfrm>
            <a:off x="1" y="805543"/>
            <a:ext cx="8623754" cy="37979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7ED6A-D549-40C0-9D8C-C55F5275B6CF}" type="slidenum">
              <a:rPr lang="en-US" altLang="tr-TR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8</a:t>
            </a:fld>
            <a:endParaRPr lang="en-US" alt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271250" y="2218226"/>
            <a:ext cx="2810999" cy="1194921"/>
            <a:chOff x="769935" y="923154"/>
            <a:chExt cx="3595582" cy="829235"/>
          </a:xfrm>
        </p:grpSpPr>
        <p:sp>
          <p:nvSpPr>
            <p:cNvPr id="18" name="Rounded Rectangle 17"/>
            <p:cNvSpPr/>
            <p:nvPr/>
          </p:nvSpPr>
          <p:spPr>
            <a:xfrm>
              <a:off x="769935" y="923154"/>
              <a:ext cx="3595582" cy="829235"/>
            </a:xfrm>
            <a:prstGeom prst="roundRect">
              <a:avLst/>
            </a:prstGeom>
            <a:gradFill rotWithShape="1">
              <a:gsLst>
                <a:gs pos="0">
                  <a:srgbClr val="4472C4">
                    <a:satMod val="103000"/>
                    <a:lumMod val="102000"/>
                    <a:tint val="94000"/>
                  </a:srgbClr>
                </a:gs>
                <a:gs pos="50000">
                  <a:srgbClr val="4472C4">
                    <a:satMod val="110000"/>
                    <a:lumMod val="100000"/>
                    <a:shade val="100000"/>
                  </a:srgbClr>
                </a:gs>
                <a:gs pos="100000">
                  <a:srgbClr val="4472C4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sp>
        <p:sp>
          <p:nvSpPr>
            <p:cNvPr id="19" name="Rounded Rectangle 4"/>
            <p:cNvSpPr/>
            <p:nvPr/>
          </p:nvSpPr>
          <p:spPr>
            <a:xfrm>
              <a:off x="810415" y="963634"/>
              <a:ext cx="3514622" cy="7482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Üniversiteler/</a:t>
              </a:r>
            </a:p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Araştırma  Altyapıları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543640" y="2326918"/>
            <a:ext cx="2349127" cy="833229"/>
            <a:chOff x="2385133" y="1586380"/>
            <a:chExt cx="1193783" cy="442053"/>
          </a:xfrm>
        </p:grpSpPr>
        <p:sp>
          <p:nvSpPr>
            <p:cNvPr id="29" name="Rounded Rectangle 28"/>
            <p:cNvSpPr/>
            <p:nvPr/>
          </p:nvSpPr>
          <p:spPr>
            <a:xfrm>
              <a:off x="2385133" y="1586380"/>
              <a:ext cx="1193783" cy="442053"/>
            </a:xfrm>
            <a:prstGeom prst="roundRect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sp>
        <p:sp>
          <p:nvSpPr>
            <p:cNvPr id="30" name="Rounded Rectangle 4"/>
            <p:cNvSpPr/>
            <p:nvPr/>
          </p:nvSpPr>
          <p:spPr>
            <a:xfrm>
              <a:off x="2406712" y="1607959"/>
              <a:ext cx="1150625" cy="398895"/>
            </a:xfrm>
            <a:prstGeom prst="rect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2800" kern="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TÜBİTAK</a:t>
              </a:r>
              <a:endPara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 flipH="1" flipV="1">
            <a:off x="8082247" y="2815685"/>
            <a:ext cx="1461393" cy="1"/>
          </a:xfrm>
          <a:prstGeom prst="straightConnector1">
            <a:avLst/>
          </a:prstGeom>
          <a:noFill/>
          <a:ln w="19050" cap="flat" cmpd="sng" algn="ctr">
            <a:solidFill>
              <a:srgbClr val="ED7D31"/>
            </a:solidFill>
            <a:prstDash val="dash"/>
            <a:miter lim="800000"/>
            <a:tailEnd type="triangle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8368296" y="2276557"/>
            <a:ext cx="794711" cy="368022"/>
          </a:xfrm>
          <a:prstGeom prst="snip2Same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%75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307067" y="2174895"/>
            <a:ext cx="852435" cy="531568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497294" y="1892769"/>
            <a:ext cx="741038" cy="368022"/>
          </a:xfrm>
          <a:prstGeom prst="snip2Same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%25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264064" y="818503"/>
            <a:ext cx="4402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Sanayi Doktora Programı</a:t>
            </a:r>
          </a:p>
          <a:p>
            <a:pPr algn="ctr"/>
            <a:r>
              <a:rPr lang="tr-TR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(IK </a:t>
            </a:r>
            <a:r>
              <a:rPr lang="tr-TR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Tabanlı </a:t>
            </a:r>
            <a:r>
              <a:rPr lang="tr-TR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Rekabet Öncesi İşbirliği</a:t>
            </a:r>
            <a:r>
              <a:rPr lang="tr-TR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tr-TR" sz="2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254722" y="3293451"/>
            <a:ext cx="880613" cy="471361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65261" y="3620563"/>
            <a:ext cx="741038" cy="368022"/>
          </a:xfrm>
          <a:prstGeom prst="snip2Same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%25</a:t>
            </a:r>
          </a:p>
        </p:txBody>
      </p:sp>
      <p:sp>
        <p:nvSpPr>
          <p:cNvPr id="34" name="Başlık 1"/>
          <p:cNvSpPr>
            <a:spLocks noGrp="1"/>
          </p:cNvSpPr>
          <p:nvPr>
            <p:ph type="title"/>
          </p:nvPr>
        </p:nvSpPr>
        <p:spPr>
          <a:xfrm>
            <a:off x="38634" y="0"/>
            <a:ext cx="11543765" cy="706090"/>
          </a:xfrm>
        </p:spPr>
        <p:txBody>
          <a:bodyPr>
            <a:noAutofit/>
          </a:bodyPr>
          <a:lstStyle/>
          <a:p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İş Modeli 2: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Rekabet Öncesi Üniversite-Sanayi İşbirliği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Modeli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55593" y="7449647"/>
            <a:ext cx="4921306" cy="15542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Doktora öğrencilerinin:</a:t>
            </a:r>
            <a:endParaRPr lang="tr-TR" sz="1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Aynı ortamda </a:t>
            </a:r>
            <a:r>
              <a:rPr lang="tr-TR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rekabet öncesine yönelik projelerde birlikte eğitim </a:t>
            </a:r>
            <a:r>
              <a:rPr lang="tr-TR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görmeleri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Doktora eğitimleri sonrasında </a:t>
            </a:r>
            <a:r>
              <a:rPr lang="tr-TR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birbirlerinin rakibi firmalarda </a:t>
            </a:r>
            <a:r>
              <a:rPr lang="tr-TR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çalışmaları</a:t>
            </a:r>
            <a:endParaRPr lang="tr-TR" sz="1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68067" y="1585812"/>
            <a:ext cx="3813270" cy="1178165"/>
            <a:chOff x="2147316" y="69925"/>
            <a:chExt cx="1066145" cy="555587"/>
          </a:xfrm>
        </p:grpSpPr>
        <p:sp>
          <p:nvSpPr>
            <p:cNvPr id="37" name="Rounded Rectangle 36"/>
            <p:cNvSpPr/>
            <p:nvPr/>
          </p:nvSpPr>
          <p:spPr>
            <a:xfrm>
              <a:off x="2147316" y="69925"/>
              <a:ext cx="1066145" cy="555587"/>
            </a:xfrm>
            <a:prstGeom prst="roundRect">
              <a:avLst/>
            </a:prstGeom>
            <a:gradFill rotWithShape="1">
              <a:gsLst>
                <a:gs pos="0">
                  <a:srgbClr val="70AD47">
                    <a:lumMod val="110000"/>
                    <a:satMod val="105000"/>
                    <a:tint val="67000"/>
                  </a:srgbClr>
                </a:gs>
                <a:gs pos="50000">
                  <a:srgbClr val="70AD47">
                    <a:lumMod val="105000"/>
                    <a:satMod val="103000"/>
                    <a:tint val="73000"/>
                  </a:srgbClr>
                </a:gs>
                <a:gs pos="100000">
                  <a:srgbClr val="70AD47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</p:sp>
        <p:sp>
          <p:nvSpPr>
            <p:cNvPr id="39" name="Rounded Rectangle 7"/>
            <p:cNvSpPr/>
            <p:nvPr/>
          </p:nvSpPr>
          <p:spPr>
            <a:xfrm>
              <a:off x="2186608" y="106688"/>
              <a:ext cx="1011901" cy="50134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Özel Sektör </a:t>
              </a: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kumimoji="0" lang="tr-T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5746 Ar-Ge veya Tasarım  Merkezi</a:t>
              </a:r>
              <a:r>
                <a:rPr lang="tr-TR" sz="16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</a:t>
              </a:r>
              <a:r>
                <a:rPr lang="tr-TR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tr-T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Teknopark bünyesindeki </a:t>
              </a:r>
              <a:r>
                <a:rPr lang="tr-TR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şirket</a:t>
              </a:r>
              <a:endParaRPr lang="tr-TR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99599" y="3183959"/>
            <a:ext cx="3813270" cy="1178165"/>
            <a:chOff x="2147316" y="69925"/>
            <a:chExt cx="1066145" cy="555587"/>
          </a:xfrm>
        </p:grpSpPr>
        <p:sp>
          <p:nvSpPr>
            <p:cNvPr id="43" name="Rounded Rectangle 42"/>
            <p:cNvSpPr/>
            <p:nvPr/>
          </p:nvSpPr>
          <p:spPr>
            <a:xfrm>
              <a:off x="2147316" y="69925"/>
              <a:ext cx="1066145" cy="555587"/>
            </a:xfrm>
            <a:prstGeom prst="roundRect">
              <a:avLst/>
            </a:prstGeom>
            <a:gradFill rotWithShape="1">
              <a:gsLst>
                <a:gs pos="0">
                  <a:srgbClr val="70AD47">
                    <a:lumMod val="110000"/>
                    <a:satMod val="105000"/>
                    <a:tint val="67000"/>
                  </a:srgbClr>
                </a:gs>
                <a:gs pos="50000">
                  <a:srgbClr val="70AD47">
                    <a:lumMod val="105000"/>
                    <a:satMod val="103000"/>
                    <a:tint val="73000"/>
                  </a:srgbClr>
                </a:gs>
                <a:gs pos="100000">
                  <a:srgbClr val="70AD47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</p:sp>
        <p:sp>
          <p:nvSpPr>
            <p:cNvPr id="45" name="Rounded Rectangle 7"/>
            <p:cNvSpPr/>
            <p:nvPr/>
          </p:nvSpPr>
          <p:spPr>
            <a:xfrm>
              <a:off x="2186608" y="106688"/>
              <a:ext cx="1011901" cy="50134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Özel Sektör </a:t>
              </a: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kumimoji="0" lang="tr-T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5746 Ar-Ge veya Tasarım  Merkezi</a:t>
              </a:r>
              <a:r>
                <a:rPr lang="tr-TR" sz="16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</a:t>
              </a:r>
              <a:r>
                <a:rPr lang="tr-TR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tr-T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Teknopark bünyesindeki </a:t>
              </a:r>
              <a:r>
                <a:rPr lang="tr-TR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şirket</a:t>
              </a:r>
              <a:endParaRPr lang="tr-TR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299599" y="4934774"/>
            <a:ext cx="1128805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spcBef>
                <a:spcPts val="600"/>
              </a:spcBef>
              <a:spcAft>
                <a:spcPts val="600"/>
              </a:spcAft>
            </a:pPr>
            <a:r>
              <a:rPr lang="tr-T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Doktora Programına dahil olan doktora </a:t>
            </a:r>
            <a:r>
              <a:rPr lang="tr-T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öğrencileri (</a:t>
            </a:r>
            <a:r>
              <a:rPr lang="tr-TR" sz="2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İhtisas alanı başına en az 5 öğrenci</a:t>
            </a:r>
            <a:r>
              <a:rPr lang="tr-T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tr-T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Doktoraya Yeni </a:t>
            </a:r>
            <a:r>
              <a:rPr lang="tr-T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Başlayacaklar/ Doktoraya </a:t>
            </a:r>
            <a:r>
              <a:rPr lang="tr-T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Devam </a:t>
            </a:r>
            <a:r>
              <a:rPr lang="tr-T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Edenler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tr-T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Herhangi </a:t>
            </a:r>
            <a:r>
              <a:rPr lang="tr-T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yerde istihdam edilmeyenler </a:t>
            </a:r>
            <a:r>
              <a:rPr lang="tr-T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veya Projeye dahil olan sanayi kuruluşunda </a:t>
            </a:r>
            <a:r>
              <a:rPr lang="tr-T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istihdam edilenler</a:t>
            </a:r>
          </a:p>
          <a:p>
            <a:endParaRPr lang="tr-TR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</a:pPr>
            <a:r>
              <a:rPr lang="tr-T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0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ulut 5"/>
          <p:cNvSpPr/>
          <p:nvPr/>
        </p:nvSpPr>
        <p:spPr>
          <a:xfrm>
            <a:off x="1" y="679415"/>
            <a:ext cx="8623754" cy="35299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7ED6A-D549-40C0-9D8C-C55F5275B6CF}" type="slidenum">
              <a:rPr lang="en-US" altLang="tr-TR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9</a:t>
            </a:fld>
            <a:endParaRPr lang="en-US" alt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271250" y="2092098"/>
            <a:ext cx="2810999" cy="1194921"/>
            <a:chOff x="769935" y="923154"/>
            <a:chExt cx="3595582" cy="829235"/>
          </a:xfrm>
        </p:grpSpPr>
        <p:sp>
          <p:nvSpPr>
            <p:cNvPr id="18" name="Rounded Rectangle 17"/>
            <p:cNvSpPr/>
            <p:nvPr/>
          </p:nvSpPr>
          <p:spPr>
            <a:xfrm>
              <a:off x="769935" y="923154"/>
              <a:ext cx="3595582" cy="829235"/>
            </a:xfrm>
            <a:prstGeom prst="roundRect">
              <a:avLst/>
            </a:prstGeom>
            <a:gradFill rotWithShape="1">
              <a:gsLst>
                <a:gs pos="0">
                  <a:srgbClr val="4472C4">
                    <a:satMod val="103000"/>
                    <a:lumMod val="102000"/>
                    <a:tint val="94000"/>
                  </a:srgbClr>
                </a:gs>
                <a:gs pos="50000">
                  <a:srgbClr val="4472C4">
                    <a:satMod val="110000"/>
                    <a:lumMod val="100000"/>
                    <a:shade val="100000"/>
                  </a:srgbClr>
                </a:gs>
                <a:gs pos="100000">
                  <a:srgbClr val="4472C4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sp>
        <p:sp>
          <p:nvSpPr>
            <p:cNvPr id="19" name="Rounded Rectangle 4"/>
            <p:cNvSpPr/>
            <p:nvPr/>
          </p:nvSpPr>
          <p:spPr>
            <a:xfrm>
              <a:off x="810415" y="963634"/>
              <a:ext cx="3514622" cy="7482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Üniversiteler/</a:t>
              </a:r>
            </a:p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Araştırma  Altyapıları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543640" y="2200790"/>
            <a:ext cx="2349127" cy="833229"/>
            <a:chOff x="2385133" y="1586380"/>
            <a:chExt cx="1193783" cy="442053"/>
          </a:xfrm>
        </p:grpSpPr>
        <p:sp>
          <p:nvSpPr>
            <p:cNvPr id="29" name="Rounded Rectangle 28"/>
            <p:cNvSpPr/>
            <p:nvPr/>
          </p:nvSpPr>
          <p:spPr>
            <a:xfrm>
              <a:off x="2385133" y="1586380"/>
              <a:ext cx="1193783" cy="442053"/>
            </a:xfrm>
            <a:prstGeom prst="roundRect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sp>
        <p:sp>
          <p:nvSpPr>
            <p:cNvPr id="30" name="Rounded Rectangle 4"/>
            <p:cNvSpPr/>
            <p:nvPr/>
          </p:nvSpPr>
          <p:spPr>
            <a:xfrm>
              <a:off x="2406712" y="1607959"/>
              <a:ext cx="1150625" cy="398895"/>
            </a:xfrm>
            <a:prstGeom prst="rect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2800" kern="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TÜBİTAK</a:t>
              </a:r>
              <a:endPara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 flipH="1" flipV="1">
            <a:off x="8082247" y="2689557"/>
            <a:ext cx="1461393" cy="1"/>
          </a:xfrm>
          <a:prstGeom prst="straightConnector1">
            <a:avLst/>
          </a:prstGeom>
          <a:noFill/>
          <a:ln w="19050" cap="flat" cmpd="sng" algn="ctr">
            <a:solidFill>
              <a:srgbClr val="ED7D31"/>
            </a:solidFill>
            <a:prstDash val="dash"/>
            <a:miter lim="800000"/>
            <a:tailEnd type="triangle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8368296" y="2150429"/>
            <a:ext cx="794711" cy="368022"/>
          </a:xfrm>
          <a:prstGeom prst="snip2Same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%75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307067" y="2048767"/>
            <a:ext cx="852435" cy="531568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497294" y="1766641"/>
            <a:ext cx="741038" cy="368022"/>
          </a:xfrm>
          <a:prstGeom prst="snip2Same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%25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264064" y="692375"/>
            <a:ext cx="4402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Sanayi Doktora Programı</a:t>
            </a:r>
          </a:p>
          <a:p>
            <a:pPr algn="ctr"/>
            <a:r>
              <a:rPr lang="tr-TR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(IK </a:t>
            </a:r>
            <a:r>
              <a:rPr lang="tr-TR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Tabanlı </a:t>
            </a:r>
            <a:r>
              <a:rPr lang="tr-TR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Rekabet Öncesi İşbirliği</a:t>
            </a:r>
            <a:r>
              <a:rPr lang="tr-TR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tr-TR" sz="2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254722" y="3009663"/>
            <a:ext cx="880613" cy="471361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65261" y="3336775"/>
            <a:ext cx="741038" cy="368022"/>
          </a:xfrm>
          <a:prstGeom prst="snip2Same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%25</a:t>
            </a:r>
          </a:p>
        </p:txBody>
      </p:sp>
      <p:sp>
        <p:nvSpPr>
          <p:cNvPr id="34" name="Başlık 1"/>
          <p:cNvSpPr>
            <a:spLocks noGrp="1"/>
          </p:cNvSpPr>
          <p:nvPr>
            <p:ph type="title"/>
          </p:nvPr>
        </p:nvSpPr>
        <p:spPr>
          <a:xfrm>
            <a:off x="38634" y="0"/>
            <a:ext cx="11543765" cy="706090"/>
          </a:xfrm>
        </p:spPr>
        <p:txBody>
          <a:bodyPr>
            <a:noAutofit/>
          </a:bodyPr>
          <a:lstStyle/>
          <a:p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İş Modeli 2: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Rekabet Öncesi Üniversite-Sanayi İşbirliği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Modeli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55593" y="7449647"/>
            <a:ext cx="4921306" cy="15542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Doktora öğrencilerinin:</a:t>
            </a:r>
            <a:endParaRPr lang="tr-TR" sz="1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Aynı ortamda </a:t>
            </a:r>
            <a:r>
              <a:rPr lang="tr-TR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rekabet öncesine yönelik projelerde birlikte eğitim </a:t>
            </a:r>
            <a:r>
              <a:rPr lang="tr-TR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görmeleri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Doktora eğitimleri sonrasında </a:t>
            </a:r>
            <a:r>
              <a:rPr lang="tr-TR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birbirlerinin rakibi firmalarda </a:t>
            </a:r>
            <a:r>
              <a:rPr lang="tr-TR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çalışmaları</a:t>
            </a:r>
            <a:endParaRPr lang="tr-TR" sz="1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68067" y="1459684"/>
            <a:ext cx="3813270" cy="1178165"/>
            <a:chOff x="2147316" y="69925"/>
            <a:chExt cx="1066145" cy="555587"/>
          </a:xfrm>
        </p:grpSpPr>
        <p:sp>
          <p:nvSpPr>
            <p:cNvPr id="37" name="Rounded Rectangle 36"/>
            <p:cNvSpPr/>
            <p:nvPr/>
          </p:nvSpPr>
          <p:spPr>
            <a:xfrm>
              <a:off x="2147316" y="69925"/>
              <a:ext cx="1066145" cy="555587"/>
            </a:xfrm>
            <a:prstGeom prst="roundRect">
              <a:avLst/>
            </a:prstGeom>
            <a:gradFill rotWithShape="1">
              <a:gsLst>
                <a:gs pos="0">
                  <a:srgbClr val="70AD47">
                    <a:lumMod val="110000"/>
                    <a:satMod val="105000"/>
                    <a:tint val="67000"/>
                  </a:srgbClr>
                </a:gs>
                <a:gs pos="50000">
                  <a:srgbClr val="70AD47">
                    <a:lumMod val="105000"/>
                    <a:satMod val="103000"/>
                    <a:tint val="73000"/>
                  </a:srgbClr>
                </a:gs>
                <a:gs pos="100000">
                  <a:srgbClr val="70AD47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</p:sp>
        <p:sp>
          <p:nvSpPr>
            <p:cNvPr id="39" name="Rounded Rectangle 7"/>
            <p:cNvSpPr/>
            <p:nvPr/>
          </p:nvSpPr>
          <p:spPr>
            <a:xfrm>
              <a:off x="2186608" y="106688"/>
              <a:ext cx="1011901" cy="50134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Özel Sektör </a:t>
              </a: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kumimoji="0" lang="tr-T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5746 Ar-Ge veya Tasarım  Merkezi</a:t>
              </a:r>
              <a:r>
                <a:rPr lang="tr-TR" sz="16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</a:t>
              </a:r>
              <a:r>
                <a:rPr lang="tr-TR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tr-T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Teknopark bünyesindeki </a:t>
              </a:r>
              <a:r>
                <a:rPr lang="tr-TR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şirket</a:t>
              </a:r>
              <a:endParaRPr lang="tr-TR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99599" y="2900171"/>
            <a:ext cx="3813270" cy="1178165"/>
            <a:chOff x="2147316" y="69925"/>
            <a:chExt cx="1066145" cy="555587"/>
          </a:xfrm>
        </p:grpSpPr>
        <p:sp>
          <p:nvSpPr>
            <p:cNvPr id="43" name="Rounded Rectangle 42"/>
            <p:cNvSpPr/>
            <p:nvPr/>
          </p:nvSpPr>
          <p:spPr>
            <a:xfrm>
              <a:off x="2147316" y="69925"/>
              <a:ext cx="1066145" cy="555587"/>
            </a:xfrm>
            <a:prstGeom prst="roundRect">
              <a:avLst/>
            </a:prstGeom>
            <a:gradFill rotWithShape="1">
              <a:gsLst>
                <a:gs pos="0">
                  <a:srgbClr val="70AD47">
                    <a:lumMod val="110000"/>
                    <a:satMod val="105000"/>
                    <a:tint val="67000"/>
                  </a:srgbClr>
                </a:gs>
                <a:gs pos="50000">
                  <a:srgbClr val="70AD47">
                    <a:lumMod val="105000"/>
                    <a:satMod val="103000"/>
                    <a:tint val="73000"/>
                  </a:srgbClr>
                </a:gs>
                <a:gs pos="100000">
                  <a:srgbClr val="70AD47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</p:sp>
        <p:sp>
          <p:nvSpPr>
            <p:cNvPr id="45" name="Rounded Rectangle 7"/>
            <p:cNvSpPr/>
            <p:nvPr/>
          </p:nvSpPr>
          <p:spPr>
            <a:xfrm>
              <a:off x="2186608" y="106688"/>
              <a:ext cx="1011901" cy="50134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Özel Sektör </a:t>
              </a: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kumimoji="0" lang="tr-T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5746 Ar-Ge veya Tasarım  Merkezi</a:t>
              </a:r>
              <a:r>
                <a:rPr lang="tr-TR" sz="16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</a:t>
              </a:r>
              <a:r>
                <a:rPr lang="tr-TR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tr-T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Teknopark bünyesindeki </a:t>
              </a:r>
              <a:r>
                <a:rPr lang="tr-TR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şirket</a:t>
              </a:r>
              <a:endParaRPr lang="tr-TR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220150" y="4303984"/>
            <a:ext cx="11971849" cy="2316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Burs: </a:t>
            </a:r>
            <a:r>
              <a:rPr lang="tr-T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 </a:t>
            </a:r>
            <a:r>
              <a:rPr lang="tr-T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kapsamında doktora bursiyerlerine verilecek </a:t>
            </a:r>
            <a:r>
              <a:rPr lang="tr-T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bursun en az %25’i projeye dahil olan özel sektör kuruluş/kuruluşları </a:t>
            </a:r>
          </a:p>
          <a:p>
            <a:endParaRPr lang="tr-TR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İstihdam Desteği: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İstihdam </a:t>
            </a:r>
            <a:r>
              <a:rPr lang="tr-T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edilen araştırmacılara ödenen </a:t>
            </a:r>
            <a:r>
              <a:rPr lang="tr-T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ücretin </a:t>
            </a:r>
            <a:r>
              <a:rPr lang="tr-T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%60’ını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tr-T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eçerli </a:t>
            </a:r>
            <a:r>
              <a:rPr lang="tr-T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brüt asgari ücretin </a:t>
            </a:r>
            <a:r>
              <a:rPr lang="tr-T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fazla </a:t>
            </a:r>
            <a:r>
              <a:rPr lang="tr-T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tr-T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katını aşamaz.</a:t>
            </a:r>
          </a:p>
          <a:p>
            <a:endParaRPr lang="tr-TR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 Teşvik </a:t>
            </a:r>
            <a:r>
              <a:rPr lang="tr-T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İkramiyesi: </a:t>
            </a:r>
            <a:r>
              <a:rPr lang="tr-T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 yöneticisine ve akademik tez danışmanlarına (tez süresince)</a:t>
            </a:r>
            <a:endParaRPr lang="tr-TR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67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Ulusal Yenilik Sistemimizin Geleceği_2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spcFirstLastPara="0" vert="horz" wrap="square" lIns="216354" tIns="189034" rIns="216354" bIns="189034" numCol="1" spcCol="1270" rtlCol="0" anchor="ctr" anchorCtr="0">
        <a:noAutofit/>
      </a:bodyPr>
      <a:lstStyle>
        <a:defPPr algn="ctr" defTabSz="711200">
          <a:lnSpc>
            <a:spcPct val="90000"/>
          </a:lnSpc>
          <a:spcBef>
            <a:spcPct val="0"/>
          </a:spcBef>
          <a:spcAft>
            <a:spcPct val="35000"/>
          </a:spcAft>
          <a:defRPr b="1" u="none" kern="1200" dirty="0" smtClean="0">
            <a:latin typeface="Futura Bk BT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>
            <a:latin typeface="Corbe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Paralaks</Template>
  <TotalTime>10798</TotalTime>
  <Words>1340</Words>
  <Application>Microsoft Office PowerPoint</Application>
  <PresentationFormat>Geniş ekran</PresentationFormat>
  <Paragraphs>199</Paragraphs>
  <Slides>19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7" baseType="lpstr">
      <vt:lpstr>MS PGothic</vt:lpstr>
      <vt:lpstr>Arial</vt:lpstr>
      <vt:lpstr>Book Antiqua</vt:lpstr>
      <vt:lpstr>Calibri</vt:lpstr>
      <vt:lpstr>Corbel</vt:lpstr>
      <vt:lpstr>Futura Bk BT</vt:lpstr>
      <vt:lpstr>Times New Roman</vt:lpstr>
      <vt:lpstr>2_Ulusal Yenilik Sistemimizin Geleceği_2</vt:lpstr>
      <vt:lpstr>PowerPoint Sunusu</vt:lpstr>
      <vt:lpstr>Programın Amacı</vt:lpstr>
      <vt:lpstr>Projede Kimler Yer Alabilir?</vt:lpstr>
      <vt:lpstr>Destek Kapsamı ve Süresi</vt:lpstr>
      <vt:lpstr>Programın Yapısı</vt:lpstr>
      <vt:lpstr>İş Modeli 1: Üniversite-Sanayi İşbirliği Modeli</vt:lpstr>
      <vt:lpstr>İş Modeli 1: Üniversite-Sanayi İşbirliği Modeli</vt:lpstr>
      <vt:lpstr>İş Modeli 2: Rekabet Öncesi Üniversite-Sanayi İşbirliği Modeli</vt:lpstr>
      <vt:lpstr>İş Modeli 2: Rekabet Öncesi Üniversite-Sanayi İşbirliği Modeli</vt:lpstr>
      <vt:lpstr>Başvuru Aşaması</vt:lpstr>
      <vt:lpstr>Başvuru Ön Koşulları</vt:lpstr>
      <vt:lpstr>Proje Kapsamında Eğitim Alacak Doktora Bursiyerleri</vt:lpstr>
      <vt:lpstr>Bursiyerler İçin Yurtdışındaki Tamamlayıcı Bilgiye Erişim İmkanı</vt:lpstr>
      <vt:lpstr>Değerlendirme-1</vt:lpstr>
      <vt:lpstr>Değerlendirme-2</vt:lpstr>
      <vt:lpstr>Değerlendirme-3</vt:lpstr>
      <vt:lpstr>Değerlendirme-4</vt:lpstr>
      <vt:lpstr>Sözleşme Aşaması-Beklenen Çıktı</vt:lpstr>
      <vt:lpstr>TÜBİTAK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Kent içi Ulaşım Araçları -Metro</dc:title>
  <dc:creator>Şeyma Barlas Gonca</dc:creator>
  <cp:lastModifiedBy>Nurper Güz</cp:lastModifiedBy>
  <cp:revision>1125</cp:revision>
  <cp:lastPrinted>2018-03-05T00:57:59Z</cp:lastPrinted>
  <dcterms:created xsi:type="dcterms:W3CDTF">2018-01-16T07:50:49Z</dcterms:created>
  <dcterms:modified xsi:type="dcterms:W3CDTF">2018-07-02T07:36:04Z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