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764" r:id="rId2"/>
    <p:sldMasterId id="2147483841" r:id="rId3"/>
    <p:sldMasterId id="2147483853" r:id="rId4"/>
    <p:sldMasterId id="2147483865" r:id="rId5"/>
    <p:sldMasterId id="2147483903" r:id="rId6"/>
    <p:sldMasterId id="2147505295" r:id="rId7"/>
    <p:sldMasterId id="2147509355" r:id="rId8"/>
    <p:sldMasterId id="2147509361" r:id="rId9"/>
    <p:sldMasterId id="2147509367" r:id="rId10"/>
  </p:sldMasterIdLst>
  <p:notesMasterIdLst>
    <p:notesMasterId r:id="rId23"/>
  </p:notesMasterIdLst>
  <p:handoutMasterIdLst>
    <p:handoutMasterId r:id="rId24"/>
  </p:handoutMasterIdLst>
  <p:sldIdLst>
    <p:sldId id="3363" r:id="rId11"/>
    <p:sldId id="3474" r:id="rId12"/>
    <p:sldId id="3473" r:id="rId13"/>
    <p:sldId id="3414" r:id="rId14"/>
    <p:sldId id="3468" r:id="rId15"/>
    <p:sldId id="3469" r:id="rId16"/>
    <p:sldId id="3470" r:id="rId17"/>
    <p:sldId id="3471" r:id="rId18"/>
    <p:sldId id="3472" r:id="rId19"/>
    <p:sldId id="3426" r:id="rId20"/>
    <p:sldId id="3475" r:id="rId21"/>
    <p:sldId id="3447" r:id="rId2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CCFF"/>
    <a:srgbClr val="B953B2"/>
    <a:srgbClr val="CCFF99"/>
    <a:srgbClr val="C54759"/>
    <a:srgbClr val="54AEB8"/>
    <a:srgbClr val="2C10A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2186" autoAdjust="0"/>
  </p:normalViewPr>
  <p:slideViewPr>
    <p:cSldViewPr>
      <p:cViewPr>
        <p:scale>
          <a:sx n="66" d="100"/>
          <a:sy n="66" d="100"/>
        </p:scale>
        <p:origin x="-292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96" y="-1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EC09D-1C44-49A3-A908-A32245014859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48AD9F81-9256-489F-81C7-4DD13D2DE5ED}">
      <dgm:prSet phldrT="[Metin]" custT="1"/>
      <dgm:spPr/>
      <dgm:t>
        <a:bodyPr/>
        <a:lstStyle/>
        <a:p>
          <a:r>
            <a:rPr lang="tr-TR" sz="1600" b="1" dirty="0">
              <a:latin typeface="Futura Bk BT" pitchFamily="34" charset="0"/>
            </a:rPr>
            <a:t>Temel Araştırma</a:t>
          </a:r>
        </a:p>
      </dgm:t>
    </dgm:pt>
    <dgm:pt modelId="{4877FFB4-9ACC-4308-9959-81A274A29355}" type="parTrans" cxnId="{2C8A8833-1BE7-45FD-96CD-76C3CB5E1AE0}">
      <dgm:prSet/>
      <dgm:spPr/>
      <dgm:t>
        <a:bodyPr/>
        <a:lstStyle/>
        <a:p>
          <a:endParaRPr lang="tr-TR"/>
        </a:p>
      </dgm:t>
    </dgm:pt>
    <dgm:pt modelId="{287C950C-4B62-417D-B422-F1A52456707E}" type="sibTrans" cxnId="{2C8A8833-1BE7-45FD-96CD-76C3CB5E1AE0}">
      <dgm:prSet/>
      <dgm:spPr/>
      <dgm:t>
        <a:bodyPr/>
        <a:lstStyle/>
        <a:p>
          <a:endParaRPr lang="tr-TR"/>
        </a:p>
      </dgm:t>
    </dgm:pt>
    <dgm:pt modelId="{B415E809-39DA-47A0-91A1-10D2C23F0CE9}">
      <dgm:prSet phldrT="[Metin]" custT="1"/>
      <dgm:spPr/>
      <dgm:t>
        <a:bodyPr/>
        <a:lstStyle/>
        <a:p>
          <a:r>
            <a:rPr lang="tr-TR" sz="1600" b="1" dirty="0">
              <a:latin typeface="Futura Bk BT" pitchFamily="34" charset="0"/>
            </a:rPr>
            <a:t>Uygulamalı Araştırma</a:t>
          </a:r>
        </a:p>
      </dgm:t>
    </dgm:pt>
    <dgm:pt modelId="{4E2299DE-08BD-4AEE-AF09-08007C1D7546}" type="parTrans" cxnId="{BFFA9D95-FCAC-4677-A6CD-12E56CABDC21}">
      <dgm:prSet/>
      <dgm:spPr/>
      <dgm:t>
        <a:bodyPr/>
        <a:lstStyle/>
        <a:p>
          <a:endParaRPr lang="tr-TR"/>
        </a:p>
      </dgm:t>
    </dgm:pt>
    <dgm:pt modelId="{85647CE2-8B5D-4614-83A1-46CDBEE42991}" type="sibTrans" cxnId="{BFFA9D95-FCAC-4677-A6CD-12E56CABDC21}">
      <dgm:prSet/>
      <dgm:spPr/>
      <dgm:t>
        <a:bodyPr/>
        <a:lstStyle/>
        <a:p>
          <a:endParaRPr lang="tr-TR"/>
        </a:p>
      </dgm:t>
    </dgm:pt>
    <dgm:pt modelId="{8CCA6C6F-BABF-4D61-801C-2DF7A1CA70C1}">
      <dgm:prSet phldrT="[Metin]" custT="1"/>
      <dgm:spPr/>
      <dgm:t>
        <a:bodyPr/>
        <a:lstStyle/>
        <a:p>
          <a:r>
            <a:rPr lang="tr-TR" sz="1600" b="1" dirty="0">
              <a:latin typeface="Futura Bk BT" pitchFamily="34" charset="0"/>
            </a:rPr>
            <a:t>Deneysel Geliştirme</a:t>
          </a:r>
        </a:p>
      </dgm:t>
    </dgm:pt>
    <dgm:pt modelId="{883DC20E-8397-4C0A-88A5-D65C42A4EE05}" type="parTrans" cxnId="{60048C80-DD2C-4CE2-B03F-272252F18C39}">
      <dgm:prSet/>
      <dgm:spPr/>
      <dgm:t>
        <a:bodyPr/>
        <a:lstStyle/>
        <a:p>
          <a:endParaRPr lang="tr-TR"/>
        </a:p>
      </dgm:t>
    </dgm:pt>
    <dgm:pt modelId="{032B2D26-8819-4B04-8E64-E5497409B457}" type="sibTrans" cxnId="{60048C80-DD2C-4CE2-B03F-272252F18C39}">
      <dgm:prSet/>
      <dgm:spPr/>
      <dgm:t>
        <a:bodyPr/>
        <a:lstStyle/>
        <a:p>
          <a:endParaRPr lang="tr-TR"/>
        </a:p>
      </dgm:t>
    </dgm:pt>
    <dgm:pt modelId="{6807A3E7-4F7C-4206-AC6F-E3D0954C6139}">
      <dgm:prSet phldrT="[Metin]" custT="1"/>
      <dgm:spPr/>
      <dgm:t>
        <a:bodyPr/>
        <a:lstStyle/>
        <a:p>
          <a:r>
            <a:rPr lang="tr-TR" sz="1600" b="1" dirty="0">
              <a:latin typeface="Futura Bk BT" pitchFamily="34" charset="0"/>
            </a:rPr>
            <a:t>Teknolojinin Ticarileştirilmesi</a:t>
          </a:r>
        </a:p>
      </dgm:t>
    </dgm:pt>
    <dgm:pt modelId="{6EB4C3F8-5B24-46A3-B98C-60C666F3F93D}" type="parTrans" cxnId="{12A533EA-CED4-4332-A758-A2FD0AF6BD6D}">
      <dgm:prSet/>
      <dgm:spPr/>
      <dgm:t>
        <a:bodyPr/>
        <a:lstStyle/>
        <a:p>
          <a:endParaRPr lang="tr-TR"/>
        </a:p>
      </dgm:t>
    </dgm:pt>
    <dgm:pt modelId="{5F5FD254-E454-43DF-A4FC-5176088C5B8D}" type="sibTrans" cxnId="{12A533EA-CED4-4332-A758-A2FD0AF6BD6D}">
      <dgm:prSet/>
      <dgm:spPr/>
      <dgm:t>
        <a:bodyPr/>
        <a:lstStyle/>
        <a:p>
          <a:endParaRPr lang="tr-TR"/>
        </a:p>
      </dgm:t>
    </dgm:pt>
    <dgm:pt modelId="{775A4E1A-4D6E-4929-AE1D-0043B6D8D3D4}" type="pres">
      <dgm:prSet presAssocID="{60DEC09D-1C44-49A3-A908-A32245014859}" presName="Name0" presStyleCnt="0">
        <dgm:presLayoutVars>
          <dgm:dir/>
          <dgm:animLvl val="lvl"/>
          <dgm:resizeHandles val="exact"/>
        </dgm:presLayoutVars>
      </dgm:prSet>
      <dgm:spPr/>
    </dgm:pt>
    <dgm:pt modelId="{DE59CD22-0C4A-421B-8D1D-19E1A5C685C6}" type="pres">
      <dgm:prSet presAssocID="{48AD9F81-9256-489F-81C7-4DD13D2DE5E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019A46-30D3-483A-82D0-7055F0D0E68D}" type="pres">
      <dgm:prSet presAssocID="{287C950C-4B62-417D-B422-F1A52456707E}" presName="parTxOnlySpace" presStyleCnt="0"/>
      <dgm:spPr/>
    </dgm:pt>
    <dgm:pt modelId="{2981364E-3925-48AD-906F-6AD13F00879E}" type="pres">
      <dgm:prSet presAssocID="{B415E809-39DA-47A0-91A1-10D2C23F0CE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3D9643-E9ED-4243-B8BA-9138BAC59822}" type="pres">
      <dgm:prSet presAssocID="{85647CE2-8B5D-4614-83A1-46CDBEE42991}" presName="parTxOnlySpace" presStyleCnt="0"/>
      <dgm:spPr/>
    </dgm:pt>
    <dgm:pt modelId="{60A569F3-F7E7-4167-80C5-BA9EC3362B64}" type="pres">
      <dgm:prSet presAssocID="{8CCA6C6F-BABF-4D61-801C-2DF7A1CA70C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18A545-6C18-4544-BF86-7AC78AB61875}" type="pres">
      <dgm:prSet presAssocID="{032B2D26-8819-4B04-8E64-E5497409B457}" presName="parTxOnlySpace" presStyleCnt="0"/>
      <dgm:spPr/>
    </dgm:pt>
    <dgm:pt modelId="{BA5813CF-554B-4C3A-B2D6-A072A5903062}" type="pres">
      <dgm:prSet presAssocID="{6807A3E7-4F7C-4206-AC6F-E3D0954C613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EB9158-59DC-4971-A72A-27015265BE14}" type="presOf" srcId="{60DEC09D-1C44-49A3-A908-A32245014859}" destId="{775A4E1A-4D6E-4929-AE1D-0043B6D8D3D4}" srcOrd="0" destOrd="0" presId="urn:microsoft.com/office/officeart/2005/8/layout/chevron1"/>
    <dgm:cxn modelId="{BFFA9D95-FCAC-4677-A6CD-12E56CABDC21}" srcId="{60DEC09D-1C44-49A3-A908-A32245014859}" destId="{B415E809-39DA-47A0-91A1-10D2C23F0CE9}" srcOrd="1" destOrd="0" parTransId="{4E2299DE-08BD-4AEE-AF09-08007C1D7546}" sibTransId="{85647CE2-8B5D-4614-83A1-46CDBEE42991}"/>
    <dgm:cxn modelId="{D89225AF-B52D-4A0C-96C6-454EA736BA2C}" type="presOf" srcId="{B415E809-39DA-47A0-91A1-10D2C23F0CE9}" destId="{2981364E-3925-48AD-906F-6AD13F00879E}" srcOrd="0" destOrd="0" presId="urn:microsoft.com/office/officeart/2005/8/layout/chevron1"/>
    <dgm:cxn modelId="{19A5BA5C-A18F-4A6C-B037-1ECC7440C003}" type="presOf" srcId="{48AD9F81-9256-489F-81C7-4DD13D2DE5ED}" destId="{DE59CD22-0C4A-421B-8D1D-19E1A5C685C6}" srcOrd="0" destOrd="0" presId="urn:microsoft.com/office/officeart/2005/8/layout/chevron1"/>
    <dgm:cxn modelId="{2C8A8833-1BE7-45FD-96CD-76C3CB5E1AE0}" srcId="{60DEC09D-1C44-49A3-A908-A32245014859}" destId="{48AD9F81-9256-489F-81C7-4DD13D2DE5ED}" srcOrd="0" destOrd="0" parTransId="{4877FFB4-9ACC-4308-9959-81A274A29355}" sibTransId="{287C950C-4B62-417D-B422-F1A52456707E}"/>
    <dgm:cxn modelId="{45E5547F-CD25-4883-91B1-CEE6D66AFEDD}" type="presOf" srcId="{8CCA6C6F-BABF-4D61-801C-2DF7A1CA70C1}" destId="{60A569F3-F7E7-4167-80C5-BA9EC3362B64}" srcOrd="0" destOrd="0" presId="urn:microsoft.com/office/officeart/2005/8/layout/chevron1"/>
    <dgm:cxn modelId="{7522D447-CD76-4938-A592-A56954C03A47}" type="presOf" srcId="{6807A3E7-4F7C-4206-AC6F-E3D0954C6139}" destId="{BA5813CF-554B-4C3A-B2D6-A072A5903062}" srcOrd="0" destOrd="0" presId="urn:microsoft.com/office/officeart/2005/8/layout/chevron1"/>
    <dgm:cxn modelId="{12A533EA-CED4-4332-A758-A2FD0AF6BD6D}" srcId="{60DEC09D-1C44-49A3-A908-A32245014859}" destId="{6807A3E7-4F7C-4206-AC6F-E3D0954C6139}" srcOrd="3" destOrd="0" parTransId="{6EB4C3F8-5B24-46A3-B98C-60C666F3F93D}" sibTransId="{5F5FD254-E454-43DF-A4FC-5176088C5B8D}"/>
    <dgm:cxn modelId="{60048C80-DD2C-4CE2-B03F-272252F18C39}" srcId="{60DEC09D-1C44-49A3-A908-A32245014859}" destId="{8CCA6C6F-BABF-4D61-801C-2DF7A1CA70C1}" srcOrd="2" destOrd="0" parTransId="{883DC20E-8397-4C0A-88A5-D65C42A4EE05}" sibTransId="{032B2D26-8819-4B04-8E64-E5497409B457}"/>
    <dgm:cxn modelId="{6F4684A5-28C2-4377-A4F6-CDF55CEDA107}" type="presParOf" srcId="{775A4E1A-4D6E-4929-AE1D-0043B6D8D3D4}" destId="{DE59CD22-0C4A-421B-8D1D-19E1A5C685C6}" srcOrd="0" destOrd="0" presId="urn:microsoft.com/office/officeart/2005/8/layout/chevron1"/>
    <dgm:cxn modelId="{8135C271-4A40-4725-B0F4-122603EB2E86}" type="presParOf" srcId="{775A4E1A-4D6E-4929-AE1D-0043B6D8D3D4}" destId="{27019A46-30D3-483A-82D0-7055F0D0E68D}" srcOrd="1" destOrd="0" presId="urn:microsoft.com/office/officeart/2005/8/layout/chevron1"/>
    <dgm:cxn modelId="{1C01E9AC-4669-4C83-B03C-88313C768117}" type="presParOf" srcId="{775A4E1A-4D6E-4929-AE1D-0043B6D8D3D4}" destId="{2981364E-3925-48AD-906F-6AD13F00879E}" srcOrd="2" destOrd="0" presId="urn:microsoft.com/office/officeart/2005/8/layout/chevron1"/>
    <dgm:cxn modelId="{A4D67768-75B8-4316-914C-45BC0A38876E}" type="presParOf" srcId="{775A4E1A-4D6E-4929-AE1D-0043B6D8D3D4}" destId="{603D9643-E9ED-4243-B8BA-9138BAC59822}" srcOrd="3" destOrd="0" presId="urn:microsoft.com/office/officeart/2005/8/layout/chevron1"/>
    <dgm:cxn modelId="{A862590A-B175-4A3D-8FBE-9B954479C763}" type="presParOf" srcId="{775A4E1A-4D6E-4929-AE1D-0043B6D8D3D4}" destId="{60A569F3-F7E7-4167-80C5-BA9EC3362B64}" srcOrd="4" destOrd="0" presId="urn:microsoft.com/office/officeart/2005/8/layout/chevron1"/>
    <dgm:cxn modelId="{E6D77D71-CDCC-4295-A567-4C223B6DFDCD}" type="presParOf" srcId="{775A4E1A-4D6E-4929-AE1D-0043B6D8D3D4}" destId="{6218A545-6C18-4544-BF86-7AC78AB61875}" srcOrd="5" destOrd="0" presId="urn:microsoft.com/office/officeart/2005/8/layout/chevron1"/>
    <dgm:cxn modelId="{15711CE9-45EB-471B-861A-5AD6085888A1}" type="presParOf" srcId="{775A4E1A-4D6E-4929-AE1D-0043B6D8D3D4}" destId="{BA5813CF-554B-4C3A-B2D6-A072A590306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9CD22-0C4A-421B-8D1D-19E1A5C685C6}">
      <dsp:nvSpPr>
        <dsp:cNvPr id="0" name=""/>
        <dsp:cNvSpPr/>
      </dsp:nvSpPr>
      <dsp:spPr>
        <a:xfrm>
          <a:off x="3941" y="0"/>
          <a:ext cx="2294340" cy="6078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Futura Bk BT" pitchFamily="34" charset="0"/>
            </a:rPr>
            <a:t>Temel Araştırma</a:t>
          </a:r>
        </a:p>
      </dsp:txBody>
      <dsp:txXfrm>
        <a:off x="307886" y="0"/>
        <a:ext cx="1686451" cy="607889"/>
      </dsp:txXfrm>
    </dsp:sp>
    <dsp:sp modelId="{2981364E-3925-48AD-906F-6AD13F00879E}">
      <dsp:nvSpPr>
        <dsp:cNvPr id="0" name=""/>
        <dsp:cNvSpPr/>
      </dsp:nvSpPr>
      <dsp:spPr>
        <a:xfrm>
          <a:off x="2068848" y="0"/>
          <a:ext cx="2294340" cy="607889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Futura Bk BT" pitchFamily="34" charset="0"/>
            </a:rPr>
            <a:t>Uygulamalı Araştırma</a:t>
          </a:r>
        </a:p>
      </dsp:txBody>
      <dsp:txXfrm>
        <a:off x="2372793" y="0"/>
        <a:ext cx="1686451" cy="607889"/>
      </dsp:txXfrm>
    </dsp:sp>
    <dsp:sp modelId="{60A569F3-F7E7-4167-80C5-BA9EC3362B64}">
      <dsp:nvSpPr>
        <dsp:cNvPr id="0" name=""/>
        <dsp:cNvSpPr/>
      </dsp:nvSpPr>
      <dsp:spPr>
        <a:xfrm>
          <a:off x="4133754" y="0"/>
          <a:ext cx="2294340" cy="607889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Futura Bk BT" pitchFamily="34" charset="0"/>
            </a:rPr>
            <a:t>Deneysel Geliştirme</a:t>
          </a:r>
        </a:p>
      </dsp:txBody>
      <dsp:txXfrm>
        <a:off x="4437699" y="0"/>
        <a:ext cx="1686451" cy="607889"/>
      </dsp:txXfrm>
    </dsp:sp>
    <dsp:sp modelId="{BA5813CF-554B-4C3A-B2D6-A072A5903062}">
      <dsp:nvSpPr>
        <dsp:cNvPr id="0" name=""/>
        <dsp:cNvSpPr/>
      </dsp:nvSpPr>
      <dsp:spPr>
        <a:xfrm>
          <a:off x="6198661" y="0"/>
          <a:ext cx="2294340" cy="607889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Futura Bk BT" pitchFamily="34" charset="0"/>
            </a:rPr>
            <a:t>Teknolojinin Ticarileştirilmesi</a:t>
          </a:r>
        </a:p>
      </dsp:txBody>
      <dsp:txXfrm>
        <a:off x="6502606" y="0"/>
        <a:ext cx="1686451" cy="60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B35EC4-14E7-4EFF-BF7F-EBAD9D28F364}" type="datetimeFigureOut">
              <a:rPr lang="en-GB"/>
              <a:pPr>
                <a:defRPr/>
              </a:pPr>
              <a:t>28/01/2014</a:t>
            </a:fld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46400" cy="49212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380538"/>
            <a:ext cx="2946400" cy="49212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402616-20B5-4076-9669-DC0D6F165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4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/>
              <a:t>Click to edit Master text styles</a:t>
            </a:r>
          </a:p>
          <a:p>
            <a:pPr lvl="1"/>
            <a:r>
              <a:rPr lang="tr-TR" altLang="tr-TR" noProof="0" smtClean="0"/>
              <a:t>Second level</a:t>
            </a:r>
          </a:p>
          <a:p>
            <a:pPr lvl="2"/>
            <a:r>
              <a:rPr lang="tr-TR" altLang="tr-TR" noProof="0" smtClean="0"/>
              <a:t>Third level</a:t>
            </a:r>
          </a:p>
          <a:p>
            <a:pPr lvl="3"/>
            <a:r>
              <a:rPr lang="tr-TR" altLang="tr-TR" noProof="0" smtClean="0"/>
              <a:t>Fourth level</a:t>
            </a:r>
          </a:p>
          <a:p>
            <a:pPr lvl="4"/>
            <a:r>
              <a:rPr lang="tr-TR" alt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8565BC5-2EF5-41E0-9C42-6D3A0FEAD0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372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FA696-9CA9-49E2-BFD4-99EF2B00B51C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38565BC5-2EF5-41E0-9C42-6D3A0FEAD0F7}" type="slidenum">
              <a:rPr lang="tr-TR" altLang="tr-TR" smtClean="0">
                <a:solidFill>
                  <a:prstClr val="black"/>
                </a:solidFill>
              </a:rPr>
              <a:pPr>
                <a:defRPr>
                  <a:uFillTx/>
                </a:defRPr>
              </a:pPr>
              <a:t>2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 b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50E2B-2704-4EA3-B0A1-A803F08729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6C28-C470-4AD3-BCAF-4E9241F49A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CD9E-1522-4D04-B8C6-E983EBEF27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8667-747E-4E7A-902F-56961CD2F9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5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5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5263-A7A6-4D7E-B3BB-1BBEC2FE46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877C-37DF-482F-9DCD-D19D1579CD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0431-0BA0-4DAB-9C5A-2A1B29FC81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EA68-9DC3-4C59-86FB-78ACF155F4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9BE-8145-40D7-B5F5-F6FA47030C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63F6-2AC7-4F15-BCCA-D17CF7713D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170F-E812-4BB7-A510-F7BB24B726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0F95-05A2-46DB-A518-B73631EE21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FB2B-06C7-4D45-A53D-EE4E958780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4A74-7A28-4505-BE5B-A59D069FDB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4048-332B-4643-8153-E34CD3694E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E6B2-0FE2-401C-A993-5B4474822B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7BA8-FF7D-40BA-A2CB-9B430E00D0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0856-3E11-4496-9B64-16986962C5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2C52-1471-475A-8F0D-83D221B41B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472D-3C34-4054-86FE-7626E3C275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FBD2-2EC9-4333-88B3-601062D98A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DB60-F8FF-4A8C-A024-E6B5C35B8C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ED20-A777-477C-B283-DF19D6CE2C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4B09-F7BA-428F-86C2-1F09A3E20D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E095-BF0D-40CF-8CBE-35B9CE1B8A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BC91-4618-4B83-8721-4072E52DB1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B6FF-DB7A-47F5-B6AF-DC2B9F480A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7E6D-17DB-4F95-A685-6FF27F57D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6580-F57C-422B-8605-0648233DC0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5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5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0BB0-72E9-4D00-8BEB-B4222E74BF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F19F-C6BE-4D8B-A1B2-D3040E038F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F220-B1AA-4754-9D1F-1E9D570EF3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DF17-4605-418C-B25E-A7CC5DC1F2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6E5D-642D-46B5-A2E3-35A8DFBCDC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CC80-993B-488E-A2BD-A8BD4FE7AA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F0A3-D4DD-4924-83F6-379231DD6D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D8AE-2B2D-435E-9176-920C21AEB7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EAAF-AF57-49AD-8C77-007A49E41E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FC0B-8A43-4899-ADC0-6C923A3E0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A128-AB94-4D05-B20C-B6B7330C78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86D8-59AE-41D9-AF5E-CD7B5E235E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8F4B-4BBF-49F6-8959-AC8686C48C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120-B387-4B0E-BD0D-999C5F8C70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87B8-4341-48D7-ABD4-16544A562A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43CE-DADA-491A-A881-D62234763A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8924-1CED-4013-A7EE-BAB46D33BD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98500" y="2582863"/>
            <a:ext cx="7737475" cy="1439862"/>
          </a:xfrm>
          <a:ln algn="ctr"/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49800"/>
            <a:ext cx="6478587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A959-51B8-48AA-A285-ACEEDFF44C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39B2-D816-4762-A81B-6A644F5A71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906463"/>
            <a:ext cx="40386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40A6-AEFA-4511-88AC-3C00F95727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B3D4-22BE-4B21-8F84-C372E5AC80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609E-9252-4583-8073-102C625DB6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0343-0A6C-436E-B89A-8DE57D0805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E1A5-5A7C-42BA-A985-1F5D959B3E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E3CC-9E19-499C-8E21-E11D2B7671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6C96-A549-4C51-9CC1-E8158D0739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531F-8628-47C1-92EC-C568958529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0574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019800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AFDB-D23B-47CC-9AE8-EEF2914275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415C36-5001-4D99-A689-E3E7D76FA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D4A1AEA5-8B66-4A9D-ADCC-45F5DCCD1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F8E4DBBA-6756-4EE1-9A5C-B738CD96A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F5AC-87CA-4C75-9A30-C013512B78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B97246D9-E270-46B9-B3F9-B89472F04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9991D85-4458-4E5F-ADDC-8024E1218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411C5B92-6FED-44F4-92B0-49A21AA56D4B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812845D9-1575-4E21-B5F6-E77A1A04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1900E69E-7E73-419B-BF57-FD05842A7256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DD0F-AF82-4B0C-B0B8-557F47886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3C43-C478-4CB5-9810-44C9947F043E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89B5-3FA9-49DD-B2CC-D025FF347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3FCD-7843-40E6-A249-95678EEF38C9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7009-8673-4C9D-9A14-B43D38930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9B26-4BAA-4771-A4A1-04E236DDA6D4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CA3A-BEAA-4A8B-AFC1-8FE0E3815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uFillTx/>
                <a:latin typeface="Futura Bk BT" pitchFamily="34" charset="0"/>
              </a:defRPr>
            </a:lvl1pPr>
          </a:lstStyle>
          <a:p>
            <a:r>
              <a:rPr lang="tr-TR" noProof="0" smtClean="0">
                <a:uFillTx/>
              </a:rPr>
              <a:t>Asıl başlık stili için tıklatın</a:t>
            </a:r>
            <a:endParaRPr lang="tr-TR" noProof="0" dirty="0">
              <a:uFillTx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uFillTx/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fld id="{C9415C36-5001-4D99-A689-E3E7D76FAF23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09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uFillTx/>
                <a:latin typeface="Futura Bk BT" pitchFamily="34" charset="0"/>
              </a:defRPr>
            </a:lvl1pPr>
          </a:lstStyle>
          <a:p>
            <a:r>
              <a:rPr lang="tr-TR" noProof="0" smtClean="0">
                <a:uFillTx/>
              </a:rPr>
              <a:t>Asıl başlık stili için tıklatın</a:t>
            </a:r>
            <a:endParaRPr lang="tr-TR" noProof="0" dirty="0">
              <a:uFillTx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uFillTx/>
                <a:latin typeface="Futura Bk BT" pitchFamily="34" charset="0"/>
              </a:defRPr>
            </a:lvl1pPr>
            <a:lvl2pPr>
              <a:defRPr sz="2800">
                <a:uFillTx/>
                <a:latin typeface="Futura Bk BT" pitchFamily="34" charset="0"/>
              </a:defRPr>
            </a:lvl2pPr>
            <a:lvl3pPr>
              <a:defRPr sz="2400">
                <a:uFillTx/>
                <a:latin typeface="Futura Bk BT" pitchFamily="34" charset="0"/>
              </a:defRPr>
            </a:lvl3pPr>
            <a:lvl4pPr>
              <a:defRPr sz="2000">
                <a:uFillTx/>
                <a:latin typeface="Futura Bk BT" pitchFamily="34" charset="0"/>
              </a:defRPr>
            </a:lvl4pPr>
            <a:lvl5pPr>
              <a:defRPr sz="2000">
                <a:uFillTx/>
                <a:latin typeface="Futura Bk BT" pitchFamily="34" charset="0"/>
              </a:defRPr>
            </a:lvl5pPr>
          </a:lstStyle>
          <a:p>
            <a:pPr lvl="0"/>
            <a:r>
              <a:rPr lang="tr-TR" noProof="0" smtClean="0">
                <a:uFillTx/>
              </a:rPr>
              <a:t>Asıl metin stillerini düzenlemek için tıklatın</a:t>
            </a:r>
          </a:p>
          <a:p>
            <a:pPr lvl="1"/>
            <a:r>
              <a:rPr lang="tr-TR" noProof="0" smtClean="0">
                <a:uFillTx/>
              </a:rPr>
              <a:t>İkinci düzey</a:t>
            </a:r>
          </a:p>
          <a:p>
            <a:pPr lvl="2"/>
            <a:r>
              <a:rPr lang="tr-TR" noProof="0" smtClean="0">
                <a:uFillTx/>
              </a:rPr>
              <a:t>Üçüncü düzey</a:t>
            </a:r>
          </a:p>
          <a:p>
            <a:pPr lvl="3"/>
            <a:r>
              <a:rPr lang="tr-TR" noProof="0" smtClean="0">
                <a:uFillTx/>
              </a:rPr>
              <a:t>Dördüncü düzey</a:t>
            </a:r>
          </a:p>
          <a:p>
            <a:pPr lvl="4"/>
            <a:r>
              <a:rPr lang="tr-TR" noProof="0" smtClean="0">
                <a:uFillTx/>
              </a:rPr>
              <a:t>Beşinci düzey</a:t>
            </a:r>
            <a:endParaRPr lang="tr-TR" noProof="0" dirty="0">
              <a:uFillTx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latin typeface="Futura Bk BT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fld id="{D4A1AEA5-8B66-4A9D-ADCC-45F5DCCD1C2D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66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fld id="{F8E4DBBA-6756-4EE1-9A5C-B738CD96A14C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A059-33F9-4E6A-9656-CE98BAB080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fld id="{B97246D9-E270-46B9-B3F9-B89472F048CF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92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uFillTx/>
                <a:ea typeface="ＭＳ Ｐゴシック" charset="-128"/>
                <a:cs typeface="Arial" charset="0"/>
              </a:defRPr>
            </a:lvl1pPr>
          </a:lstStyle>
          <a:p>
            <a:pPr>
              <a:defRPr>
                <a:uFillTx/>
              </a:defRPr>
            </a:pPr>
            <a:fld id="{C9991D85-4458-4E5F-ADDC-8024E1218CAB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87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uFillTx/>
                <a:latin typeface="Futura Bk BT" pitchFamily="34" charset="0"/>
              </a:defRPr>
            </a:lvl1pPr>
          </a:lstStyle>
          <a:p>
            <a:r>
              <a:rPr lang="tr-TR" noProof="0" smtClean="0">
                <a:uFillTx/>
              </a:rPr>
              <a:t>Asıl başlık stili için tıklatın</a:t>
            </a:r>
            <a:endParaRPr lang="tr-TR" noProof="0" dirty="0">
              <a:uFillTx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uFillTx/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tr-TR" smtClean="0">
                <a:uFillTx/>
              </a:rPr>
              <a:t>Asıl alt başlık stilini düzenlemek için tıklatın</a:t>
            </a:r>
            <a:endParaRPr lang="en-US" dirty="0">
              <a:uFillTx/>
            </a:endParaRP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  <a:latin typeface="Futura Bk BT" pitchFamily="34" charset="0"/>
              </a:defRPr>
            </a:lvl1pPr>
          </a:lstStyle>
          <a:p>
            <a:pPr>
              <a:defRPr>
                <a:uFillTx/>
              </a:defRPr>
            </a:pPr>
            <a:fld id="{411C5B92-6FED-44F4-92B0-49A21AA56D4B}" type="datetimeFigureOut">
              <a:rPr lang="en-US"/>
              <a:pPr>
                <a:defRPr>
                  <a:uFillTx/>
                </a:defRPr>
              </a:pPr>
              <a:t>1/28/2014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  <a:latin typeface="Futura Bk BT" pitchFamily="34" charset="0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  <a:latin typeface="Futura Bk BT" pitchFamily="34" charset="0"/>
              </a:defRPr>
            </a:lvl1pPr>
          </a:lstStyle>
          <a:p>
            <a:pPr>
              <a:defRPr>
                <a:uFillTx/>
              </a:defRPr>
            </a:pPr>
            <a:fld id="{812845D9-1575-4E21-B5F6-E77A1A046037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76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uFillTx/>
                <a:latin typeface="Futura Bk BT" pitchFamily="34" charset="0"/>
              </a:defRPr>
            </a:lvl1pPr>
          </a:lstStyle>
          <a:p>
            <a:r>
              <a:rPr lang="tr-TR" noProof="0" smtClean="0">
                <a:uFillTx/>
              </a:rPr>
              <a:t>Asıl başlık stili için tıklatın</a:t>
            </a:r>
            <a:endParaRPr lang="tr-TR" noProof="0" dirty="0">
              <a:uFillTx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uFillTx/>
                <a:latin typeface="Futura Bk BT" pitchFamily="34" charset="0"/>
              </a:defRPr>
            </a:lvl1pPr>
            <a:lvl2pPr>
              <a:defRPr sz="2800">
                <a:uFillTx/>
                <a:latin typeface="Futura Bk BT" pitchFamily="34" charset="0"/>
              </a:defRPr>
            </a:lvl2pPr>
            <a:lvl3pPr>
              <a:defRPr sz="2400">
                <a:uFillTx/>
                <a:latin typeface="Futura Bk BT" pitchFamily="34" charset="0"/>
              </a:defRPr>
            </a:lvl3pPr>
            <a:lvl4pPr>
              <a:defRPr sz="2000">
                <a:uFillTx/>
                <a:latin typeface="Futura Bk BT" pitchFamily="34" charset="0"/>
              </a:defRPr>
            </a:lvl4pPr>
            <a:lvl5pPr>
              <a:defRPr sz="2000">
                <a:uFillTx/>
                <a:latin typeface="Futura Bk BT" pitchFamily="34" charset="0"/>
              </a:defRPr>
            </a:lvl5pPr>
          </a:lstStyle>
          <a:p>
            <a:pPr lvl="0"/>
            <a:r>
              <a:rPr lang="tr-TR" noProof="0" smtClean="0">
                <a:uFillTx/>
              </a:rPr>
              <a:t>Asıl metin stillerini düzenlemek için tıklatın</a:t>
            </a:r>
          </a:p>
          <a:p>
            <a:pPr lvl="1"/>
            <a:r>
              <a:rPr lang="tr-TR" noProof="0" smtClean="0">
                <a:uFillTx/>
              </a:rPr>
              <a:t>İkinci düzey</a:t>
            </a:r>
          </a:p>
          <a:p>
            <a:pPr lvl="2"/>
            <a:r>
              <a:rPr lang="tr-TR" noProof="0" smtClean="0">
                <a:uFillTx/>
              </a:rPr>
              <a:t>Üçüncü düzey</a:t>
            </a:r>
          </a:p>
          <a:p>
            <a:pPr lvl="3"/>
            <a:r>
              <a:rPr lang="tr-TR" noProof="0" smtClean="0">
                <a:uFillTx/>
              </a:rPr>
              <a:t>Dördüncü düzey</a:t>
            </a:r>
          </a:p>
          <a:p>
            <a:pPr lvl="4"/>
            <a:r>
              <a:rPr lang="tr-TR" noProof="0" smtClean="0">
                <a:uFillTx/>
              </a:rPr>
              <a:t>Beşinci düzey</a:t>
            </a:r>
            <a:endParaRPr lang="tr-TR" noProof="0" dirty="0">
              <a:uFillTx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  <a:latin typeface="Futura Bk BT" pitchFamily="34" charset="0"/>
              </a:defRPr>
            </a:lvl1pPr>
          </a:lstStyle>
          <a:p>
            <a:pPr>
              <a:defRPr>
                <a:uFillTx/>
              </a:defRPr>
            </a:pPr>
            <a:fld id="{1900E69E-7E73-419B-BF57-FD05842A7256}" type="datetimeFigureOut">
              <a:rPr lang="en-US"/>
              <a:pPr>
                <a:defRPr>
                  <a:uFillTx/>
                </a:defRPr>
              </a:pPr>
              <a:t>1/28/2014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C21DD0F-AF82-4B0C-B0B8-557F47886E5C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91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AE73C43-C478-4CB5-9810-44C9947F043E}" type="datetimeFigureOut">
              <a:rPr lang="en-US"/>
              <a:pPr>
                <a:defRPr>
                  <a:uFillTx/>
                </a:defRPr>
              </a:pPr>
              <a:t>1/28/2014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CC089B5-3FA9-49DD-B2CC-D025FF3479D1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38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15F3FCD-7843-40E6-A249-95678EEF38C9}" type="datetimeFigureOut">
              <a:rPr lang="en-US"/>
              <a:pPr>
                <a:defRPr>
                  <a:uFillTx/>
                </a:defRPr>
              </a:pPr>
              <a:t>1/28/2014</a:t>
            </a:fld>
            <a:endParaRPr lang="en-US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2A27009-8673-4C9D-9A14-B43D38930BD4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80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43E9B26-4BAA-4771-A4A1-04E236DDA6D4}" type="datetimeFigureOut">
              <a:rPr lang="en-US"/>
              <a:pPr>
                <a:defRPr>
                  <a:uFillTx/>
                </a:defRPr>
              </a:pPr>
              <a:t>1/28/2014</a:t>
            </a:fld>
            <a:endParaRPr lang="en-US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CEDCA3A-BEAA-4A8B-AFC1-8FE0E38156F0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F3AA-938C-43D8-8E8F-D74588133C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0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1032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b="0">
                  <a:solidFill>
                    <a:prstClr val="black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1034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30EECA-5657-41A3-A4FA-B99F3176B5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3" r:id="rId1"/>
    <p:sldLayoutId id="2147509233" r:id="rId2"/>
    <p:sldLayoutId id="2147509234" r:id="rId3"/>
    <p:sldLayoutId id="2147509235" r:id="rId4"/>
    <p:sldLayoutId id="2147509236" r:id="rId5"/>
    <p:sldLayoutId id="2147509237" r:id="rId6"/>
    <p:sldLayoutId id="2147509238" r:id="rId7"/>
    <p:sldLayoutId id="2147509239" r:id="rId8"/>
    <p:sldLayoutId id="2147509240" r:id="rId9"/>
    <p:sldLayoutId id="2147509241" r:id="rId10"/>
    <p:sldLayoutId id="214750924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>
                <a:uFillTx/>
              </a:rPr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smtClean="0">
              <a:uFillTx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769D2C7C-871D-473D-B128-0F803D7438BB}" type="datetimeFigureOut">
              <a:rPr lang="en-US" b="0"/>
              <a:pPr>
                <a:defRPr>
                  <a:uFillTx/>
                </a:defRPr>
              </a:pPr>
              <a:t>1/28/2014</a:t>
            </a:fld>
            <a:endParaRPr lang="en-US" b="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tr-TR" b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927FA31C-698D-48CC-8B2A-8E93C701828E}" type="slidenum">
              <a:rPr lang="en-US" b="0"/>
              <a:pPr>
                <a:defRPr>
                  <a:uFillTx/>
                </a:defRPr>
              </a:pPr>
              <a:t>‹#›</a:t>
            </a:fld>
            <a:endParaRPr lang="en-US" b="0" dirty="0"/>
          </a:p>
        </p:txBody>
      </p:sp>
      <p:grpSp>
        <p:nvGrpSpPr>
          <p:cNvPr id="2" name="12 Grup"/>
          <p:cNvGrpSpPr>
            <a:grpSpLocks noChangeAspect="1"/>
          </p:cNvGrpSpPr>
          <p:nvPr/>
        </p:nvGrpSpPr>
        <p:grpSpPr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37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40196"/>
              <a:ext cx="971600" cy="1223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>
                  <a:uFillTx/>
                </a:defRPr>
              </a:pPr>
              <a:r>
                <a:rPr lang="tr-TR" sz="800" smtClean="0">
                  <a:solidFill>
                    <a:srgbClr val="000000"/>
                  </a:solidFill>
                </a:rPr>
                <a:t>TÜBİTAK</a:t>
              </a:r>
              <a:endParaRPr lang="en-US" sz="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7" name="16 Dikdörtgen"/>
          <p:cNvSpPr/>
          <p:nvPr userDrawn="1"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972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9368" r:id="rId1"/>
    <p:sldLayoutId id="2147509369" r:id="rId2"/>
    <p:sldLayoutId id="2147509370" r:id="rId3"/>
    <p:sldLayoutId id="2147509371" r:id="rId4"/>
    <p:sldLayoutId id="214750937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uFillTx/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tr-TR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4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2056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0">
                  <a:solidFill>
                    <a:prstClr val="black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2058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F6B4E8-5E51-45D9-A84D-AC91F5B1A4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4" r:id="rId1"/>
    <p:sldLayoutId id="2147509243" r:id="rId2"/>
    <p:sldLayoutId id="2147509244" r:id="rId3"/>
    <p:sldLayoutId id="2147509245" r:id="rId4"/>
    <p:sldLayoutId id="2147509246" r:id="rId5"/>
    <p:sldLayoutId id="2147509247" r:id="rId6"/>
    <p:sldLayoutId id="2147509248" r:id="rId7"/>
    <p:sldLayoutId id="2147509249" r:id="rId8"/>
    <p:sldLayoutId id="2147509250" r:id="rId9"/>
    <p:sldLayoutId id="2147509251" r:id="rId10"/>
    <p:sldLayoutId id="214750925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8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07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3080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0">
                  <a:solidFill>
                    <a:prstClr val="black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3082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96F408-739D-40F1-8E28-306221E13E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5" r:id="rId1"/>
    <p:sldLayoutId id="2147509253" r:id="rId2"/>
    <p:sldLayoutId id="2147509254" r:id="rId3"/>
    <p:sldLayoutId id="2147509255" r:id="rId4"/>
    <p:sldLayoutId id="2147509256" r:id="rId5"/>
    <p:sldLayoutId id="2147509257" r:id="rId6"/>
    <p:sldLayoutId id="2147509258" r:id="rId7"/>
    <p:sldLayoutId id="2147509259" r:id="rId8"/>
    <p:sldLayoutId id="2147509260" r:id="rId9"/>
    <p:sldLayoutId id="2147509261" r:id="rId10"/>
    <p:sldLayoutId id="214750926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2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10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4104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0">
                  <a:solidFill>
                    <a:prstClr val="black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4106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F5D352-8A9F-48FA-A14D-9DDE2E758F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6" r:id="rId1"/>
    <p:sldLayoutId id="2147509263" r:id="rId2"/>
    <p:sldLayoutId id="2147509264" r:id="rId3"/>
    <p:sldLayoutId id="2147509265" r:id="rId4"/>
    <p:sldLayoutId id="2147509266" r:id="rId5"/>
    <p:sldLayoutId id="2147509267" r:id="rId6"/>
    <p:sldLayoutId id="2147509268" r:id="rId7"/>
    <p:sldLayoutId id="2147509269" r:id="rId8"/>
    <p:sldLayoutId id="2147509270" r:id="rId9"/>
    <p:sldLayoutId id="2147509271" r:id="rId10"/>
    <p:sldLayoutId id="21475092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6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12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5128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0">
                  <a:solidFill>
                    <a:prstClr val="black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5130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71E441-C2FD-4E59-B360-0A2779A62F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7" r:id="rId1"/>
    <p:sldLayoutId id="2147509273" r:id="rId2"/>
    <p:sldLayoutId id="2147509274" r:id="rId3"/>
    <p:sldLayoutId id="2147509275" r:id="rId4"/>
    <p:sldLayoutId id="2147509276" r:id="rId5"/>
    <p:sldLayoutId id="2147509277" r:id="rId6"/>
    <p:sldLayoutId id="2147509278" r:id="rId7"/>
    <p:sldLayoutId id="2147509279" r:id="rId8"/>
    <p:sldLayoutId id="2147509280" r:id="rId9"/>
    <p:sldLayoutId id="2147509281" r:id="rId10"/>
    <p:sldLayoutId id="21475092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4" name="Rectangle 3"/>
            <p:cNvSpPr>
              <a:spLocks noChangeArrowheads="1"/>
            </p:cNvSpPr>
            <p:nvPr userDrawn="1"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 sz="16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15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7176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 sz="16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pic>
            <p:nvPicPr>
              <p:cNvPr id="6154" name="Picture 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4C301B-E033-42F7-BF4F-A593EAB338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8" r:id="rId1"/>
    <p:sldLayoutId id="2147509283" r:id="rId2"/>
    <p:sldLayoutId id="2147509284" r:id="rId3"/>
    <p:sldLayoutId id="2147509285" r:id="rId4"/>
    <p:sldLayoutId id="2147509286" r:id="rId5"/>
    <p:sldLayoutId id="2147509287" r:id="rId6"/>
    <p:sldLayoutId id="2147509288" r:id="rId7"/>
    <p:sldLayoutId id="2147509289" r:id="rId8"/>
    <p:sldLayoutId id="2147509290" r:id="rId9"/>
    <p:sldLayoutId id="2147509291" r:id="rId10"/>
    <p:sldLayoutId id="2147509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  <p:sp>
        <p:nvSpPr>
          <p:cNvPr id="717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17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10DFC3A-26B9-4399-A439-A5A805F84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177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7180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40196"/>
              <a:ext cx="971600" cy="1223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800" dirty="0">
                  <a:solidFill>
                    <a:prstClr val="black"/>
                  </a:solidFill>
                  <a:ea typeface="ＭＳ Ｐゴシック" charset="-128"/>
                </a:rPr>
                <a:t>TÜBİTAK</a:t>
              </a:r>
              <a:endParaRPr lang="en-US" sz="8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299" r:id="rId1"/>
    <p:sldLayoutId id="2147509300" r:id="rId2"/>
    <p:sldLayoutId id="2147509301" r:id="rId3"/>
    <p:sldLayoutId id="2147509302" r:id="rId4"/>
    <p:sldLayoutId id="21475093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fld id="{769D2C7C-871D-473D-B128-0F803D7438BB}" type="datetimeFigureOut">
              <a:rPr lang="en-US" b="0"/>
              <a:pPr>
                <a:defRPr/>
              </a:pPr>
              <a:t>1/28/2014</a:t>
            </a:fld>
            <a:endParaRPr lang="en-US" b="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endParaRPr lang="tr-TR" b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  <a:cs typeface="+mn-cs"/>
              </a:defRPr>
            </a:lvl1pPr>
          </a:lstStyle>
          <a:p>
            <a:pPr>
              <a:defRPr/>
            </a:pPr>
            <a:fld id="{927FA31C-698D-48CC-8B2A-8E93C701828E}" type="slidenum">
              <a:rPr lang="en-US" b="0"/>
              <a:pPr>
                <a:defRPr/>
              </a:pPr>
              <a:t>‹#›</a:t>
            </a:fld>
            <a:endParaRPr lang="en-US" b="0" dirty="0"/>
          </a:p>
        </p:txBody>
      </p:sp>
      <p:grpSp>
        <p:nvGrpSpPr>
          <p:cNvPr id="2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40196"/>
              <a:ext cx="971600" cy="122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800" smtClean="0">
                  <a:solidFill>
                    <a:srgbClr val="000000"/>
                  </a:solidFill>
                </a:rPr>
                <a:t>TÜBİTAK</a:t>
              </a:r>
              <a:endParaRPr lang="en-US" sz="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 userDrawn="1"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b="0">
              <a:solidFill>
                <a:prstClr val="black"/>
              </a:solidFill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56" r:id="rId1"/>
    <p:sldLayoutId id="2147509357" r:id="rId2"/>
    <p:sldLayoutId id="2147509358" r:id="rId3"/>
    <p:sldLayoutId id="2147509359" r:id="rId4"/>
    <p:sldLayoutId id="2147509360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717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>
                <a:uFillTx/>
              </a:rPr>
              <a:t>Asıl başlık stili için tıklatın</a:t>
            </a:r>
          </a:p>
        </p:txBody>
      </p:sp>
      <p:sp>
        <p:nvSpPr>
          <p:cNvPr id="717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smtClean="0">
              <a:uFillTx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uFillTx/>
                <a:latin typeface="Futura Bk BT" pitchFamily="34" charset="0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10DFC3A-26B9-4399-A439-A5A805F84C27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  <p:grpSp>
        <p:nvGrpSpPr>
          <p:cNvPr id="7177" name="12 Grup"/>
          <p:cNvGrpSpPr>
            <a:grpSpLocks noChangeAspect="1"/>
          </p:cNvGrpSpPr>
          <p:nvPr/>
        </p:nvGrpSpPr>
        <p:grpSpPr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7180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40196"/>
              <a:ext cx="971600" cy="1223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r>
                <a:rPr lang="tr-TR" sz="800" dirty="0">
                  <a:solidFill>
                    <a:srgbClr val="000000"/>
                  </a:solidFill>
                  <a:ea typeface="ＭＳ Ｐゴシック" charset="-128"/>
                </a:rPr>
                <a:t>TÜBİTAK</a:t>
              </a:r>
              <a:endParaRPr lang="en-US" sz="8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>
                <a:uFillTx/>
              </a:defRPr>
            </a:pPr>
            <a:endParaRPr lang="en-US" sz="2400" b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787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9362" r:id="rId1"/>
    <p:sldLayoutId id="2147509363" r:id="rId2"/>
    <p:sldLayoutId id="2147509364" r:id="rId3"/>
    <p:sldLayoutId id="2147509365" r:id="rId4"/>
    <p:sldLayoutId id="21475093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uFillTx/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uFillTx/>
          <a:latin typeface="Futura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uFillTx/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tr-TR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416800" cy="27723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400" dirty="0" smtClean="0">
                <a:latin typeface="Corbel" pitchFamily="34" charset="0"/>
              </a:rPr>
              <a:t/>
            </a:r>
            <a:br>
              <a:rPr lang="tr-TR" sz="4400" dirty="0" smtClean="0">
                <a:latin typeface="Corbel" pitchFamily="34" charset="0"/>
              </a:rPr>
            </a:br>
            <a:r>
              <a:rPr lang="tr-TR" sz="4400" dirty="0" smtClean="0">
                <a:latin typeface="Corbel" pitchFamily="34" charset="0"/>
              </a:rPr>
              <a:t/>
            </a:r>
            <a:br>
              <a:rPr lang="tr-TR" sz="4400" dirty="0" smtClean="0">
                <a:latin typeface="Corbel" pitchFamily="34" charset="0"/>
              </a:rPr>
            </a:br>
            <a:r>
              <a:rPr lang="tr-TR" sz="4400" dirty="0">
                <a:latin typeface="+mn-lt"/>
              </a:rPr>
              <a:t/>
            </a:r>
            <a:br>
              <a:rPr lang="tr-TR" sz="4400" dirty="0">
                <a:latin typeface="+mn-lt"/>
              </a:rPr>
            </a:br>
            <a:r>
              <a:rPr lang="tr-TR" sz="4400" dirty="0" smtClean="0">
                <a:latin typeface="+mn-lt"/>
              </a:rPr>
              <a:t>1513 Teknoloji Transfer Ofisleri Destekleme Programı</a:t>
            </a:r>
            <a:r>
              <a:rPr lang="tr-TR" sz="4400" dirty="0" smtClean="0">
                <a:latin typeface="Corbel" pitchFamily="34" charset="0"/>
              </a:rPr>
              <a:t/>
            </a:r>
            <a:br>
              <a:rPr lang="tr-TR" sz="4400" dirty="0" smtClean="0">
                <a:latin typeface="Corbel" pitchFamily="34" charset="0"/>
              </a:rPr>
            </a:br>
            <a:r>
              <a:rPr lang="tr-TR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Teknoloji ve Yenilik Destek Programları Başkanlığı</a:t>
            </a:r>
            <a:br>
              <a:rPr lang="tr-TR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tr-TR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(TEYDEB)</a:t>
            </a:r>
            <a:r>
              <a:rPr lang="tr-TR" sz="4400" dirty="0" smtClean="0">
                <a:latin typeface="Corbel" pitchFamily="34" charset="0"/>
              </a:rPr>
              <a:t/>
            </a:r>
            <a:br>
              <a:rPr lang="tr-TR" sz="4400" dirty="0" smtClean="0">
                <a:latin typeface="Corbel" pitchFamily="34" charset="0"/>
              </a:rPr>
            </a:br>
            <a:r>
              <a:rPr lang="tr-TR" sz="1000" dirty="0">
                <a:latin typeface="Corbel" pitchFamily="34" charset="0"/>
              </a:rPr>
              <a:t/>
            </a:r>
            <a:br>
              <a:rPr lang="tr-TR" sz="1000" dirty="0">
                <a:latin typeface="Corbel" pitchFamily="34" charset="0"/>
              </a:rPr>
            </a:br>
            <a:r>
              <a:rPr lang="tr-TR" sz="2800" dirty="0" smtClean="0">
                <a:latin typeface="Corbel" pitchFamily="34" charset="0"/>
              </a:rPr>
              <a:t/>
            </a:r>
            <a:br>
              <a:rPr lang="tr-TR" sz="2800" dirty="0" smtClean="0">
                <a:latin typeface="Corbel" pitchFamily="34" charset="0"/>
              </a:rPr>
            </a:br>
            <a:endParaRPr lang="tr-TR" sz="2800" dirty="0">
              <a:latin typeface="Corbe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827584" y="5013176"/>
            <a:ext cx="7920880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9pPr>
          </a:lstStyle>
          <a:p>
            <a:pPr algn="r">
              <a:defRPr/>
            </a:pPr>
            <a:endParaRPr lang="tr-TR" sz="2000" dirty="0" smtClean="0">
              <a:latin typeface="Corbel" pitchFamily="34" charset="0"/>
            </a:endParaRPr>
          </a:p>
        </p:txBody>
      </p:sp>
      <p:pic>
        <p:nvPicPr>
          <p:cNvPr id="1028" name="Picture 4" descr="http://yeni.bilgem.tubitak.gov.tr/sites/images/tubitak_50_nci_yi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184" cy="22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Destek Süresi, </a:t>
            </a:r>
            <a:r>
              <a:rPr lang="tr-TR" dirty="0" smtClean="0">
                <a:latin typeface="+mn-lt"/>
              </a:rPr>
              <a:t>Miktarı ve </a:t>
            </a:r>
            <a:r>
              <a:rPr lang="tr-TR" dirty="0">
                <a:latin typeface="+mn-lt"/>
              </a:rPr>
              <a:t>Oranı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1580" y="5714963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tr-TR" sz="1800" b="0" kern="0" dirty="0" smtClean="0">
                <a:solidFill>
                  <a:prstClr val="black"/>
                </a:solidFill>
                <a:latin typeface="+mn-lt"/>
                <a:cs typeface="+mn-cs"/>
              </a:rPr>
              <a:t>* İlk 5 yılın sonunda başvurulabilir. </a:t>
            </a:r>
            <a:endParaRPr lang="tr-TR" sz="1800" b="0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20348"/>
              </p:ext>
            </p:extLst>
          </p:nvPr>
        </p:nvGraphicFramePr>
        <p:xfrm>
          <a:off x="705404" y="1853825"/>
          <a:ext cx="7110789" cy="28353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0263"/>
                <a:gridCol w="2370263"/>
                <a:gridCol w="2370263"/>
              </a:tblGrid>
              <a:tr h="76094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Destek</a:t>
                      </a:r>
                      <a:r>
                        <a:rPr lang="tr-TR" sz="2400" baseline="0" dirty="0" smtClean="0"/>
                        <a:t> süresi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 yıl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+ 5 yıl</a:t>
                      </a:r>
                      <a:r>
                        <a:rPr lang="tr-TR" sz="2400" baseline="0" dirty="0" smtClean="0"/>
                        <a:t> *</a:t>
                      </a:r>
                      <a:endParaRPr lang="tr-TR" sz="2400" dirty="0"/>
                    </a:p>
                  </a:txBody>
                  <a:tcPr anchor="ctr"/>
                </a:tc>
              </a:tr>
              <a:tr h="131341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Destek Miktarı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Üst limiti</a:t>
                      </a:r>
                      <a:r>
                        <a:rPr lang="tr-TR" sz="2400" baseline="0" dirty="0" smtClean="0"/>
                        <a:t> yıllık 1.000.000 TL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Üst limiti</a:t>
                      </a:r>
                      <a:r>
                        <a:rPr lang="tr-TR" sz="2400" baseline="0" dirty="0" smtClean="0"/>
                        <a:t> yıllık 1.000.000 TL</a:t>
                      </a:r>
                      <a:endParaRPr lang="tr-TR" sz="2400" dirty="0" smtClean="0"/>
                    </a:p>
                  </a:txBody>
                  <a:tcPr anchor="ctr"/>
                </a:tc>
              </a:tr>
              <a:tr h="76094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Destek Oranı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%80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%60</a:t>
                      </a:r>
                      <a:endParaRPr lang="tr-T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Kapsamındaki </a:t>
            </a:r>
            <a:r>
              <a:rPr lang="tr-TR" dirty="0" err="1" smtClean="0"/>
              <a:t>TTO’lar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400" y="1052736"/>
            <a:ext cx="270547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Boğaziçi </a:t>
            </a:r>
          </a:p>
          <a:p>
            <a:pPr marL="0" indent="0">
              <a:buNone/>
            </a:pPr>
            <a:r>
              <a:rPr lang="tr-TR" dirty="0" smtClean="0"/>
              <a:t>Ege </a:t>
            </a:r>
          </a:p>
          <a:p>
            <a:pPr marL="0" indent="0">
              <a:buNone/>
            </a:pPr>
            <a:r>
              <a:rPr lang="tr-TR" dirty="0" smtClean="0"/>
              <a:t>Gazi </a:t>
            </a:r>
          </a:p>
          <a:p>
            <a:pPr marL="0" indent="0">
              <a:buNone/>
            </a:pPr>
            <a:r>
              <a:rPr lang="tr-TR" dirty="0" smtClean="0"/>
              <a:t>Hacettepe</a:t>
            </a:r>
          </a:p>
          <a:p>
            <a:pPr marL="0" indent="0">
              <a:buNone/>
            </a:pPr>
            <a:r>
              <a:rPr lang="tr-TR" dirty="0" smtClean="0"/>
              <a:t>Koç </a:t>
            </a:r>
          </a:p>
          <a:p>
            <a:pPr marL="0" indent="0">
              <a:buNone/>
            </a:pPr>
            <a:r>
              <a:rPr lang="tr-TR" dirty="0" smtClean="0"/>
              <a:t>ODTÜ</a:t>
            </a:r>
          </a:p>
          <a:p>
            <a:pPr marL="0" indent="0">
              <a:buNone/>
            </a:pPr>
            <a:r>
              <a:rPr lang="tr-TR" dirty="0" smtClean="0"/>
              <a:t>Özyeğin </a:t>
            </a:r>
          </a:p>
          <a:p>
            <a:pPr marL="0" indent="0">
              <a:buNone/>
            </a:pPr>
            <a:r>
              <a:rPr lang="tr-TR" dirty="0" smtClean="0"/>
              <a:t>Sabancı </a:t>
            </a:r>
          </a:p>
          <a:p>
            <a:pPr marL="0" indent="0">
              <a:buNone/>
            </a:pPr>
            <a:r>
              <a:rPr lang="tr-TR" dirty="0" smtClean="0"/>
              <a:t>Selçuk  </a:t>
            </a:r>
          </a:p>
          <a:p>
            <a:pPr marL="0" indent="0">
              <a:buNone/>
            </a:pPr>
            <a:r>
              <a:rPr lang="tr-TR" dirty="0" smtClean="0"/>
              <a:t>Yıldız Teknik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4932040" y="980727"/>
            <a:ext cx="4176464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3000" b="0" dirty="0"/>
              <a:t>Anadolu </a:t>
            </a:r>
          </a:p>
          <a:p>
            <a:pPr marL="0" lvl="0" indent="0">
              <a:buNone/>
            </a:pPr>
            <a:r>
              <a:rPr lang="tr-TR" sz="3000" b="0" dirty="0"/>
              <a:t>Bilkent </a:t>
            </a:r>
          </a:p>
          <a:p>
            <a:pPr marL="0" lvl="0" indent="0">
              <a:buNone/>
            </a:pPr>
            <a:r>
              <a:rPr lang="tr-TR" sz="3000" b="0" dirty="0"/>
              <a:t>Dokuz Eylül </a:t>
            </a:r>
          </a:p>
          <a:p>
            <a:pPr marL="0" lvl="0" indent="0">
              <a:buNone/>
            </a:pPr>
            <a:r>
              <a:rPr lang="tr-TR" sz="3000" b="0" dirty="0"/>
              <a:t>Erciyes </a:t>
            </a:r>
          </a:p>
          <a:p>
            <a:pPr marL="0" lvl="0" indent="0">
              <a:buNone/>
            </a:pPr>
            <a:r>
              <a:rPr lang="tr-TR" sz="3000" b="0" dirty="0"/>
              <a:t>Gaziantep </a:t>
            </a:r>
          </a:p>
          <a:p>
            <a:pPr marL="0" lvl="0" indent="0">
              <a:buNone/>
            </a:pPr>
            <a:r>
              <a:rPr lang="tr-TR" sz="3000" b="0" dirty="0"/>
              <a:t>İstanbul </a:t>
            </a:r>
          </a:p>
          <a:p>
            <a:pPr marL="0" lvl="0" indent="0">
              <a:buNone/>
            </a:pPr>
            <a:r>
              <a:rPr lang="tr-TR" sz="3000" b="0" dirty="0"/>
              <a:t>İstanbul Şehir </a:t>
            </a:r>
          </a:p>
          <a:p>
            <a:pPr marL="0" lvl="0" indent="0">
              <a:buNone/>
            </a:pPr>
            <a:r>
              <a:rPr lang="tr-TR" sz="3000" b="0" dirty="0"/>
              <a:t>İstanbul Teknik </a:t>
            </a:r>
          </a:p>
          <a:p>
            <a:pPr marL="0" lvl="0" indent="0">
              <a:buNone/>
            </a:pPr>
            <a:r>
              <a:rPr lang="tr-TR" sz="3000" b="0" dirty="0" smtClean="0"/>
              <a:t>İYTE</a:t>
            </a:r>
          </a:p>
          <a:p>
            <a:pPr marL="0" lvl="0" indent="0">
              <a:buNone/>
            </a:pPr>
            <a:r>
              <a:rPr lang="tr-TR" sz="3000" b="0" dirty="0" smtClean="0"/>
              <a:t>Uludağ </a:t>
            </a:r>
            <a:endParaRPr lang="tr-TR" sz="3000" b="0" dirty="0"/>
          </a:p>
        </p:txBody>
      </p:sp>
    </p:spTree>
    <p:extLst>
      <p:ext uri="{BB962C8B-B14F-4D97-AF65-F5344CB8AC3E}">
        <p14:creationId xmlns:p14="http://schemas.microsoft.com/office/powerpoint/2010/main" val="32407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 smtClean="0">
                <a:latin typeface="+mn-lt"/>
              </a:rPr>
              <a:t>Teşekkürler...</a:t>
            </a:r>
            <a:endParaRPr lang="tr-TR" sz="5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827584" y="5013176"/>
            <a:ext cx="7920880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 pitchFamily="34" charset="0"/>
              </a:defRPr>
            </a:lvl9pPr>
          </a:lstStyle>
          <a:p>
            <a:pPr algn="r">
              <a:defRPr/>
            </a:pPr>
            <a:r>
              <a:rPr lang="tr-TR" sz="2000" dirty="0">
                <a:latin typeface="Corbel" pitchFamily="34" charset="0"/>
              </a:rPr>
              <a:t>Ahmet Rıza </a:t>
            </a:r>
            <a:r>
              <a:rPr lang="tr-TR" sz="2000" dirty="0" smtClean="0">
                <a:latin typeface="Corbel" pitchFamily="34" charset="0"/>
              </a:rPr>
              <a:t>Balım</a:t>
            </a:r>
          </a:p>
          <a:p>
            <a:pPr algn="r">
              <a:defRPr/>
            </a:pPr>
            <a:r>
              <a:rPr lang="tr-TR" sz="2000" dirty="0" smtClean="0">
                <a:latin typeface="Corbel" pitchFamily="34" charset="0"/>
              </a:rPr>
              <a:t>Teknoloji Transfer Mekanizmaları </a:t>
            </a:r>
          </a:p>
          <a:p>
            <a:pPr algn="r">
              <a:defRPr/>
            </a:pPr>
            <a:r>
              <a:rPr lang="tr-TR" sz="2000" dirty="0" smtClean="0">
                <a:latin typeface="Corbel" pitchFamily="34" charset="0"/>
              </a:rPr>
              <a:t>Destekleme Grubu</a:t>
            </a:r>
          </a:p>
          <a:p>
            <a:pPr algn="r">
              <a:defRPr/>
            </a:pPr>
            <a:r>
              <a:rPr lang="tr-TR" sz="2000" dirty="0" err="1" smtClean="0">
                <a:latin typeface="Corbel" pitchFamily="34" charset="0"/>
              </a:rPr>
              <a:t>ahmet</a:t>
            </a:r>
            <a:r>
              <a:rPr lang="tr-TR" sz="2000" dirty="0" smtClean="0">
                <a:latin typeface="Corbel" pitchFamily="34" charset="0"/>
              </a:rPr>
              <a:t>.</a:t>
            </a:r>
            <a:r>
              <a:rPr lang="tr-TR" sz="2000" dirty="0" err="1" smtClean="0">
                <a:latin typeface="Corbel" pitchFamily="34" charset="0"/>
              </a:rPr>
              <a:t>balim</a:t>
            </a:r>
            <a:r>
              <a:rPr lang="tr-TR" sz="2000" dirty="0" smtClean="0">
                <a:latin typeface="Corbel" pitchFamily="34" charset="0"/>
              </a:rPr>
              <a:t>@</a:t>
            </a:r>
            <a:r>
              <a:rPr lang="tr-TR" sz="2000" dirty="0" err="1" smtClean="0">
                <a:latin typeface="Corbel" pitchFamily="34" charset="0"/>
              </a:rPr>
              <a:t>tubitak</a:t>
            </a:r>
            <a:r>
              <a:rPr lang="tr-TR" sz="2000" dirty="0" smtClean="0">
                <a:latin typeface="Corbel" pitchFamily="34" charset="0"/>
              </a:rPr>
              <a:t>.gov.tr</a:t>
            </a:r>
          </a:p>
          <a:p>
            <a:pPr algn="r">
              <a:defRPr/>
            </a:pPr>
            <a:r>
              <a:rPr lang="tr-TR" sz="2000" dirty="0" smtClean="0">
                <a:latin typeface="Corbel" pitchFamily="34" charset="0"/>
              </a:rPr>
              <a:t>312- 467 18 01</a:t>
            </a:r>
            <a:br>
              <a:rPr lang="tr-TR" sz="2000" dirty="0" smtClean="0">
                <a:latin typeface="Corbel" pitchFamily="34" charset="0"/>
              </a:rPr>
            </a:br>
            <a:endParaRPr lang="tr-TR" sz="1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Üniversite Sanayi İşbirliği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340768"/>
            <a:ext cx="5328592" cy="38164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568" y="1340768"/>
            <a:ext cx="7698432" cy="39487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27384"/>
            <a:ext cx="7920880" cy="706090"/>
          </a:xfrm>
        </p:spPr>
        <p:txBody>
          <a:bodyPr>
            <a:noAutofit/>
          </a:bodyPr>
          <a:lstStyle/>
          <a:p>
            <a:r>
              <a:rPr lang="tr-TR" sz="2400" dirty="0" smtClean="0"/>
              <a:t>Destek Sistemimizde Ticarileşme Boyutu Yetersiz</a:t>
            </a:r>
            <a:endParaRPr lang="en-US" sz="2400" dirty="0"/>
          </a:p>
        </p:txBody>
      </p:sp>
      <p:sp>
        <p:nvSpPr>
          <p:cNvPr id="21" name="25 Dikdörtgen"/>
          <p:cNvSpPr>
            <a:spLocks noChangeArrowheads="1"/>
          </p:cNvSpPr>
          <p:nvPr/>
        </p:nvSpPr>
        <p:spPr bwMode="auto">
          <a:xfrm>
            <a:off x="2736304" y="6458187"/>
            <a:ext cx="6300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Futura Bk BT" pitchFamily="34" charset="0"/>
              </a:rPr>
              <a:t>Not: Teknolojinin </a:t>
            </a:r>
            <a:r>
              <a:rPr lang="tr-TR" sz="1000" dirty="0" smtClean="0">
                <a:solidFill>
                  <a:srgbClr val="000000"/>
                </a:solidFill>
                <a:latin typeface="Futura Bk BT" pitchFamily="34" charset="0"/>
              </a:rPr>
              <a:t>ticarileştirilmesi </a:t>
            </a:r>
            <a:r>
              <a:rPr lang="tr-TR" sz="1000" dirty="0">
                <a:solidFill>
                  <a:srgbClr val="000000"/>
                </a:solidFill>
                <a:latin typeface="Futura Bk BT" pitchFamily="34" charset="0"/>
              </a:rPr>
              <a:t>için bütçe hesaplamasında KOSGEB destekleri, </a:t>
            </a:r>
            <a:r>
              <a:rPr lang="tr-TR" sz="1000" dirty="0" smtClean="0">
                <a:solidFill>
                  <a:srgbClr val="000000"/>
                </a:solidFill>
                <a:latin typeface="Futura Bk BT" pitchFamily="34" charset="0"/>
              </a:rPr>
              <a:t>TTGV Ticarileştirme </a:t>
            </a:r>
            <a:r>
              <a:rPr lang="tr-TR" sz="1000" dirty="0">
                <a:solidFill>
                  <a:srgbClr val="000000"/>
                </a:solidFill>
                <a:latin typeface="Futura Bk BT" pitchFamily="34" charset="0"/>
              </a:rPr>
              <a:t>Desteği ve BSTB Teknogirişim Sermayesi destekleri dikkate alınmıştır.</a:t>
            </a:r>
          </a:p>
        </p:txBody>
      </p:sp>
      <p:sp>
        <p:nvSpPr>
          <p:cNvPr id="23" name="23 Metin kutusu"/>
          <p:cNvSpPr txBox="1">
            <a:spLocks noChangeArrowheads="1"/>
          </p:cNvSpPr>
          <p:nvPr/>
        </p:nvSpPr>
        <p:spPr bwMode="auto">
          <a:xfrm>
            <a:off x="6552728" y="1103790"/>
            <a:ext cx="24837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000000"/>
                </a:solidFill>
                <a:latin typeface="Futura Bk BT" pitchFamily="34" charset="0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131 </a:t>
            </a:r>
            <a:r>
              <a:rPr lang="tr-TR" sz="2000" dirty="0">
                <a:solidFill>
                  <a:srgbClr val="000000"/>
                </a:solidFill>
                <a:latin typeface="Futura Bk BT" pitchFamily="34" charset="0"/>
              </a:rPr>
              <a:t>milyon 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TL (%2) </a:t>
            </a:r>
            <a:r>
              <a:rPr lang="tr-TR" sz="1050" dirty="0" smtClean="0">
                <a:solidFill>
                  <a:srgbClr val="000000"/>
                </a:solidFill>
                <a:latin typeface="Futura Bk BT" pitchFamily="34" charset="0"/>
              </a:rPr>
              <a:t>*</a:t>
            </a:r>
            <a:r>
              <a:rPr lang="tr-TR" sz="1600" dirty="0" smtClean="0">
                <a:solidFill>
                  <a:srgbClr val="000000"/>
                </a:solidFill>
                <a:latin typeface="Futura Bk BT" pitchFamily="34" charset="0"/>
              </a:rPr>
              <a:t/>
            </a:r>
            <a:br>
              <a:rPr lang="tr-TR" sz="1600" dirty="0" smtClean="0">
                <a:solidFill>
                  <a:srgbClr val="000000"/>
                </a:solidFill>
                <a:latin typeface="Futura Bk BT" pitchFamily="34" charset="0"/>
              </a:rPr>
            </a:br>
            <a:r>
              <a:rPr lang="tr-TR" sz="700" dirty="0" smtClean="0">
                <a:solidFill>
                  <a:srgbClr val="000000"/>
                </a:solidFill>
                <a:latin typeface="Futura Bk BT" pitchFamily="34" charset="0"/>
              </a:rPr>
              <a:t/>
            </a:r>
            <a:br>
              <a:rPr lang="tr-TR" sz="700" dirty="0" smtClean="0">
                <a:solidFill>
                  <a:srgbClr val="000000"/>
                </a:solidFill>
                <a:latin typeface="Futura Bk BT" pitchFamily="34" charset="0"/>
              </a:rPr>
            </a:br>
            <a:endParaRPr lang="tr-TR" sz="500" dirty="0" smtClean="0">
              <a:solidFill>
                <a:srgbClr val="000000"/>
              </a:solidFill>
              <a:latin typeface="Futura Bk BT" pitchFamily="34" charset="0"/>
            </a:endParaRP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38 milyon TL (%4) </a:t>
            </a:r>
            <a:r>
              <a:rPr lang="tr-TR" sz="1050" dirty="0" smtClean="0">
                <a:solidFill>
                  <a:srgbClr val="000000"/>
                </a:solidFill>
                <a:latin typeface="Futura Bk BT" pitchFamily="34" charset="0"/>
              </a:rPr>
              <a:t>**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 </a:t>
            </a:r>
            <a:endParaRPr lang="tr-TR" sz="2000" dirty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395535" y="1412776"/>
            <a:ext cx="633670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7,5 </a:t>
            </a:r>
            <a:r>
              <a:rPr lang="tr-TR" sz="2000" dirty="0">
                <a:solidFill>
                  <a:srgbClr val="000000"/>
                </a:solidFill>
                <a:latin typeface="Futura Bk BT" pitchFamily="34" charset="0"/>
              </a:rPr>
              <a:t>Milyar 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TL (%98) </a:t>
            </a:r>
            <a:r>
              <a:rPr lang="tr-TR" sz="1050" dirty="0" smtClean="0">
                <a:solidFill>
                  <a:srgbClr val="000000"/>
                </a:solidFill>
                <a:latin typeface="Futura Bk BT" pitchFamily="34" charset="0"/>
              </a:rPr>
              <a:t>*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/>
            </a:r>
            <a:b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</a:br>
            <a:endParaRPr lang="tr-TR" sz="700" dirty="0" smtClean="0">
              <a:solidFill>
                <a:srgbClr val="000000"/>
              </a:solidFill>
              <a:latin typeface="Futura Bk BT" pitchFamily="34" charset="0"/>
            </a:endParaRPr>
          </a:p>
          <a:p>
            <a:pPr algn="ctr"/>
            <a:endParaRPr lang="tr-TR" sz="500" dirty="0" smtClean="0">
              <a:solidFill>
                <a:srgbClr val="000000"/>
              </a:solidFill>
              <a:latin typeface="Futura Bk BT" pitchFamily="34" charset="0"/>
            </a:endParaRP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931 Milyon TL (%96) </a:t>
            </a:r>
            <a:r>
              <a:rPr lang="tr-TR" sz="1050" dirty="0" smtClean="0">
                <a:solidFill>
                  <a:srgbClr val="000000"/>
                </a:solidFill>
                <a:latin typeface="Futura Bk BT" pitchFamily="34" charset="0"/>
              </a:rPr>
              <a:t>**</a:t>
            </a:r>
            <a:r>
              <a:rPr lang="tr-TR" sz="2000" dirty="0" smtClean="0">
                <a:solidFill>
                  <a:srgbClr val="000000"/>
                </a:solidFill>
                <a:latin typeface="Futura Bk BT" pitchFamily="34" charset="0"/>
              </a:rPr>
              <a:t> </a:t>
            </a:r>
            <a:endParaRPr lang="tr-TR" sz="2000" dirty="0">
              <a:solidFill>
                <a:srgbClr val="000000"/>
              </a:solidFill>
              <a:latin typeface="Futura Bk BT" pitchFamily="34" charset="0"/>
            </a:endParaRPr>
          </a:p>
        </p:txBody>
      </p:sp>
      <p:cxnSp>
        <p:nvCxnSpPr>
          <p:cNvPr id="27" name="26 Düz Bağlayıcı"/>
          <p:cNvCxnSpPr/>
          <p:nvPr/>
        </p:nvCxnSpPr>
        <p:spPr>
          <a:xfrm rot="5400000">
            <a:off x="269552" y="2074754"/>
            <a:ext cx="540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Bağlayıcı"/>
          <p:cNvCxnSpPr/>
          <p:nvPr/>
        </p:nvCxnSpPr>
        <p:spPr>
          <a:xfrm rot="5400000">
            <a:off x="6318224" y="2074754"/>
            <a:ext cx="540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/>
          <p:nvPr/>
        </p:nvCxnSpPr>
        <p:spPr>
          <a:xfrm>
            <a:off x="539552" y="1820436"/>
            <a:ext cx="183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/>
          <p:nvPr/>
        </p:nvCxnSpPr>
        <p:spPr>
          <a:xfrm>
            <a:off x="4752224" y="1820436"/>
            <a:ext cx="183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/>
          <p:nvPr/>
        </p:nvCxnSpPr>
        <p:spPr>
          <a:xfrm rot="5400000">
            <a:off x="6462785" y="2083138"/>
            <a:ext cx="54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Bağlayıcı"/>
          <p:cNvCxnSpPr/>
          <p:nvPr/>
        </p:nvCxnSpPr>
        <p:spPr>
          <a:xfrm rot="5400000">
            <a:off x="8694488" y="2083138"/>
            <a:ext cx="54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>
            <a:off x="6732785" y="1820436"/>
            <a:ext cx="288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>
            <a:off x="8676488" y="1820436"/>
            <a:ext cx="288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Metin kutusu"/>
          <p:cNvSpPr txBox="1"/>
          <p:nvPr/>
        </p:nvSpPr>
        <p:spPr>
          <a:xfrm>
            <a:off x="395536" y="6525344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0000"/>
                </a:solidFill>
                <a:latin typeface="Futura Lt BT" pitchFamily="34" charset="0"/>
              </a:rPr>
              <a:t>* 2005-2010 ** 2000-2004</a:t>
            </a:r>
            <a:endParaRPr lang="tr-TR" sz="1400" dirty="0">
              <a:solidFill>
                <a:srgbClr val="000000"/>
              </a:solidFill>
              <a:latin typeface="Futura Lt BT" pitchFamily="34" charset="0"/>
            </a:endParaRPr>
          </a:p>
        </p:txBody>
      </p:sp>
      <p:graphicFrame>
        <p:nvGraphicFramePr>
          <p:cNvPr id="30" name="29 Diyagram"/>
          <p:cNvGraphicFramePr/>
          <p:nvPr>
            <p:extLst>
              <p:ext uri="{D42A27DB-BD31-4B8C-83A1-F6EECF244321}">
                <p14:modId xmlns:p14="http://schemas.microsoft.com/office/powerpoint/2010/main" val="346540370"/>
              </p:ext>
            </p:extLst>
          </p:nvPr>
        </p:nvGraphicFramePr>
        <p:xfrm>
          <a:off x="395537" y="2420888"/>
          <a:ext cx="8496944" cy="60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23 Şeritli Sağ Ok"/>
          <p:cNvSpPr>
            <a:spLocks noChangeAspect="1"/>
          </p:cNvSpPr>
          <p:nvPr/>
        </p:nvSpPr>
        <p:spPr>
          <a:xfrm rot="-5400000">
            <a:off x="3362400" y="1789256"/>
            <a:ext cx="288000" cy="2400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tr-TR" dirty="0" smtClean="0">
              <a:solidFill>
                <a:srgbClr val="FFFFFF"/>
              </a:solidFill>
              <a:latin typeface="Futura Bk BT" pitchFamily="34" charset="0"/>
            </a:endParaRPr>
          </a:p>
        </p:txBody>
      </p:sp>
      <p:sp>
        <p:nvSpPr>
          <p:cNvPr id="31" name="30 Şeritli Sağ Ok"/>
          <p:cNvSpPr>
            <a:spLocks noChangeAspect="1"/>
          </p:cNvSpPr>
          <p:nvPr/>
        </p:nvSpPr>
        <p:spPr>
          <a:xfrm rot="-5400000">
            <a:off x="7603200" y="1933256"/>
            <a:ext cx="288000" cy="24000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tr-TR" dirty="0" smtClean="0">
              <a:solidFill>
                <a:srgbClr val="FFFFFF"/>
              </a:solidFill>
              <a:latin typeface="Futura Bk BT" pitchFamily="34" charset="0"/>
            </a:endParaRPr>
          </a:p>
        </p:txBody>
      </p:sp>
      <p:grpSp>
        <p:nvGrpSpPr>
          <p:cNvPr id="3" name="46 Grup"/>
          <p:cNvGrpSpPr/>
          <p:nvPr/>
        </p:nvGrpSpPr>
        <p:grpSpPr>
          <a:xfrm>
            <a:off x="477747" y="3068960"/>
            <a:ext cx="8243508" cy="3384376"/>
            <a:chOff x="477747" y="2564904"/>
            <a:chExt cx="8243508" cy="3384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77747" y="2564904"/>
              <a:ext cx="8243508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21 Grup"/>
            <p:cNvGrpSpPr/>
            <p:nvPr/>
          </p:nvGrpSpPr>
          <p:grpSpPr>
            <a:xfrm>
              <a:off x="683568" y="5194276"/>
              <a:ext cx="1223963" cy="466972"/>
              <a:chOff x="683568" y="5836698"/>
              <a:chExt cx="1223963" cy="576263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83568" y="5836698"/>
                <a:ext cx="1223963" cy="576263"/>
              </a:xfrm>
              <a:prstGeom prst="rect">
                <a:avLst/>
              </a:prstGeom>
              <a:grpFill/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tr-TR" sz="1200" dirty="0">
                    <a:solidFill>
                      <a:srgbClr val="000000"/>
                    </a:solidFill>
                  </a:rPr>
                  <a:t>100 milyon TL</a:t>
                </a: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059185" y="6207527"/>
                <a:ext cx="381000" cy="14446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r-TR" sz="2400" u="sng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6" name="4 İçerik Yer Tutucusu" descr="TUBITAK%20LOGO[1].bmp"/>
            <p:cNvPicPr preferRelativeResize="0"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2708920"/>
              <a:ext cx="504056" cy="519698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</p:pic>
        <p:pic>
          <p:nvPicPr>
            <p:cNvPr id="34" name="33 Resim" descr="Kalkınma B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7624" y="3140968"/>
              <a:ext cx="697255" cy="64745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5" name="34 Resim" descr="Kalkınma B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5936" y="3645024"/>
              <a:ext cx="703462" cy="65321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6" name="35 Resim" descr="BSTB.png"/>
            <p:cNvPicPr>
              <a:picLocks noChangeAspect="1"/>
            </p:cNvPicPr>
            <p:nvPr/>
          </p:nvPicPr>
          <p:blipFill>
            <a:blip r:embed="rId11" cstate="print"/>
            <a:srcRect r="10464"/>
            <a:stretch>
              <a:fillRect/>
            </a:stretch>
          </p:blipFill>
          <p:spPr>
            <a:xfrm>
              <a:off x="4522842" y="5157192"/>
              <a:ext cx="625222" cy="551281"/>
            </a:xfrm>
            <a:prstGeom prst="rect">
              <a:avLst/>
            </a:prstGeom>
          </p:spPr>
        </p:pic>
        <p:pic>
          <p:nvPicPr>
            <p:cNvPr id="37" name="36 Resim" descr="KOSGEB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2240" y="5445224"/>
              <a:ext cx="648072" cy="448291"/>
            </a:xfrm>
            <a:prstGeom prst="rect">
              <a:avLst/>
            </a:prstGeom>
          </p:spPr>
        </p:pic>
        <p:pic>
          <p:nvPicPr>
            <p:cNvPr id="55298" name="Picture 2" descr="http://www.habercimiz.com/images/news/12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3284984"/>
              <a:ext cx="559647" cy="432048"/>
            </a:xfrm>
            <a:prstGeom prst="rect">
              <a:avLst/>
            </a:prstGeom>
            <a:noFill/>
          </p:spPr>
        </p:pic>
        <p:pic>
          <p:nvPicPr>
            <p:cNvPr id="42" name="Picture 2" descr="http://www.habercimiz.com/images/news/12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4293096"/>
              <a:ext cx="432048" cy="333541"/>
            </a:xfrm>
            <a:prstGeom prst="rect">
              <a:avLst/>
            </a:prstGeom>
            <a:noFill/>
          </p:spPr>
        </p:pic>
        <p:pic>
          <p:nvPicPr>
            <p:cNvPr id="55300" name="Picture 4" descr="http://fp7.ege.edu.tr/images/FP7-logo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4653136"/>
              <a:ext cx="499174" cy="360040"/>
            </a:xfrm>
            <a:prstGeom prst="rect">
              <a:avLst/>
            </a:prstGeom>
            <a:noFill/>
          </p:spPr>
        </p:pic>
        <p:pic>
          <p:nvPicPr>
            <p:cNvPr id="55302" name="Picture 6" descr="http://ims.metz.supelec.fr/depot/Logos/fp6_logo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848" y="4688011"/>
              <a:ext cx="485995" cy="253157"/>
            </a:xfrm>
            <a:prstGeom prst="rect">
              <a:avLst/>
            </a:prstGeom>
            <a:noFill/>
          </p:spPr>
        </p:pic>
        <p:pic>
          <p:nvPicPr>
            <p:cNvPr id="55304" name="Picture 8" descr="http://www.pctime.com.tr/haberresim/ttgv_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99481" y="4794259"/>
              <a:ext cx="660951" cy="362933"/>
            </a:xfrm>
            <a:prstGeom prst="rect">
              <a:avLst/>
            </a:prstGeom>
            <a:noFill/>
          </p:spPr>
        </p:pic>
        <p:cxnSp>
          <p:nvCxnSpPr>
            <p:cNvPr id="44" name="43 Düz Bağlayıcı"/>
            <p:cNvCxnSpPr/>
            <p:nvPr/>
          </p:nvCxnSpPr>
          <p:spPr>
            <a:xfrm>
              <a:off x="7740352" y="5140800"/>
              <a:ext cx="86409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Metin kutusu"/>
            <p:cNvSpPr txBox="1"/>
            <p:nvPr/>
          </p:nvSpPr>
          <p:spPr>
            <a:xfrm>
              <a:off x="2555776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>
                  <a:solidFill>
                    <a:srgbClr val="FFFFFF"/>
                  </a:solidFill>
                  <a:latin typeface="Futura Lt BT" pitchFamily="34" charset="0"/>
                </a:rPr>
                <a:t>BAP</a:t>
              </a:r>
              <a:endParaRPr lang="en-US" sz="1600" dirty="0">
                <a:solidFill>
                  <a:srgbClr val="FFFFFF"/>
                </a:solidFill>
                <a:latin typeface="Futura Lt BT" pitchFamily="34" charset="0"/>
              </a:endParaRPr>
            </a:p>
          </p:txBody>
        </p:sp>
      </p:grpSp>
      <p:sp>
        <p:nvSpPr>
          <p:cNvPr id="45" name="44 Oval"/>
          <p:cNvSpPr/>
          <p:nvPr/>
        </p:nvSpPr>
        <p:spPr>
          <a:xfrm>
            <a:off x="4053600" y="5248856"/>
            <a:ext cx="612000" cy="144016"/>
          </a:xfrm>
          <a:prstGeom prst="ellipse">
            <a:avLst/>
          </a:prstGeom>
          <a:solidFill>
            <a:srgbClr val="66003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n-US" dirty="0" smtClean="0">
              <a:solidFill>
                <a:srgbClr val="FFFFFF"/>
              </a:solidFill>
              <a:latin typeface="Futura Bk BT" pitchFamily="34" charset="0"/>
            </a:endParaRPr>
          </a:p>
        </p:txBody>
      </p:sp>
      <p:cxnSp>
        <p:nvCxnSpPr>
          <p:cNvPr id="48" name="47 Düz Bağlayıcı"/>
          <p:cNvCxnSpPr/>
          <p:nvPr/>
        </p:nvCxnSpPr>
        <p:spPr>
          <a:xfrm rot="5400000">
            <a:off x="4319972" y="5337212"/>
            <a:ext cx="360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/>
          <p:nvPr/>
        </p:nvCxnSpPr>
        <p:spPr>
          <a:xfrm rot="5400000">
            <a:off x="4409992" y="4788056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Oval"/>
          <p:cNvSpPr/>
          <p:nvPr/>
        </p:nvSpPr>
        <p:spPr>
          <a:xfrm>
            <a:off x="3851920" y="4869160"/>
            <a:ext cx="1008112" cy="216024"/>
          </a:xfrm>
          <a:prstGeom prst="ellipse">
            <a:avLst/>
          </a:prstGeom>
          <a:solidFill>
            <a:srgbClr val="7030A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n-US" dirty="0" smtClean="0">
              <a:solidFill>
                <a:srgbClr val="FFFFFF"/>
              </a:solidFill>
              <a:latin typeface="Futura Bk BT" pitchFamily="34" charset="0"/>
            </a:endParaRPr>
          </a:p>
        </p:txBody>
      </p:sp>
      <p:sp>
        <p:nvSpPr>
          <p:cNvPr id="51" name="50 Oval"/>
          <p:cNvSpPr/>
          <p:nvPr/>
        </p:nvSpPr>
        <p:spPr>
          <a:xfrm>
            <a:off x="7164288" y="5562056"/>
            <a:ext cx="576000" cy="144016"/>
          </a:xfrm>
          <a:prstGeom prst="ellipse">
            <a:avLst/>
          </a:prstGeom>
          <a:solidFill>
            <a:srgbClr val="66003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n-US" dirty="0" smtClean="0">
              <a:solidFill>
                <a:srgbClr val="FFFFFF"/>
              </a:solidFill>
              <a:latin typeface="Futura Bk BT" pitchFamily="34" charset="0"/>
            </a:endParaRPr>
          </a:p>
        </p:txBody>
      </p:sp>
      <p:sp>
        <p:nvSpPr>
          <p:cNvPr id="52" name="51 Metin kutusu"/>
          <p:cNvSpPr txBox="1"/>
          <p:nvPr/>
        </p:nvSpPr>
        <p:spPr>
          <a:xfrm>
            <a:off x="3995936" y="48240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FFFF"/>
                </a:solidFill>
                <a:latin typeface="Futura Lt BT" pitchFamily="34" charset="0"/>
              </a:rPr>
              <a:t> 5746</a:t>
            </a:r>
            <a:endParaRPr lang="en-US" sz="1400" dirty="0">
              <a:solidFill>
                <a:srgbClr val="FFFFFF"/>
              </a:solidFill>
              <a:latin typeface="Futura Lt B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96" y="868752"/>
            <a:ext cx="8424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Futura Bk BT" pitchFamily="34" charset="0"/>
              </a:rPr>
              <a:t>%98’nin </a:t>
            </a:r>
            <a:r>
              <a:rPr lang="tr-TR" sz="2000" dirty="0">
                <a:solidFill>
                  <a:srgbClr val="002060"/>
                </a:solidFill>
                <a:latin typeface="Futura Bk BT" pitchFamily="34" charset="0"/>
              </a:rPr>
              <a:t>temel araştırmaya</a:t>
            </a:r>
            <a:r>
              <a:rPr lang="en-US" sz="2000" dirty="0">
                <a:solidFill>
                  <a:srgbClr val="002060"/>
                </a:solidFill>
                <a:latin typeface="Futura Bk BT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utura Bk BT" pitchFamily="34" charset="0"/>
              </a:rPr>
              <a:t>aktar</a:t>
            </a:r>
            <a:r>
              <a:rPr lang="tr-TR" sz="2000" dirty="0">
                <a:solidFill>
                  <a:srgbClr val="002060"/>
                </a:solidFill>
                <a:latin typeface="Futura Bk BT" pitchFamily="34" charset="0"/>
              </a:rPr>
              <a:t>ı</a:t>
            </a:r>
            <a:r>
              <a:rPr lang="en-US" sz="2000" dirty="0" err="1">
                <a:solidFill>
                  <a:srgbClr val="002060"/>
                </a:solidFill>
                <a:latin typeface="Futura Bk BT" pitchFamily="34" charset="0"/>
              </a:rPr>
              <a:t>yoruz</a:t>
            </a:r>
            <a:r>
              <a:rPr lang="en-US" sz="2000" dirty="0" smtClean="0">
                <a:solidFill>
                  <a:srgbClr val="002060"/>
                </a:solidFill>
                <a:latin typeface="Futura Bk BT" pitchFamily="34" charset="0"/>
              </a:rPr>
              <a:t>;</a:t>
            </a:r>
            <a:r>
              <a:rPr lang="tr-TR" sz="2000" dirty="0" smtClean="0">
                <a:solidFill>
                  <a:srgbClr val="002060"/>
                </a:solidFill>
                <a:latin typeface="Futura Bk BT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utura Bk BT" pitchFamily="34" charset="0"/>
              </a:rPr>
              <a:t>% </a:t>
            </a:r>
            <a:r>
              <a:rPr lang="en-US" sz="2000" dirty="0">
                <a:solidFill>
                  <a:srgbClr val="002060"/>
                </a:solidFill>
                <a:latin typeface="Futura Bk BT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Futura Bk BT" pitchFamily="34" charset="0"/>
              </a:rPr>
              <a:t>transfere</a:t>
            </a:r>
            <a:r>
              <a:rPr lang="tr-TR" sz="2000" dirty="0">
                <a:solidFill>
                  <a:srgbClr val="002060"/>
                </a:solidFill>
                <a:latin typeface="Futura Bk BT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utura Bk BT" pitchFamily="34" charset="0"/>
              </a:rPr>
              <a:t>aktar</a:t>
            </a:r>
            <a:r>
              <a:rPr lang="tr-TR" sz="2000" dirty="0">
                <a:solidFill>
                  <a:srgbClr val="002060"/>
                </a:solidFill>
                <a:latin typeface="Futura Bk BT" pitchFamily="34" charset="0"/>
              </a:rPr>
              <a:t>ı</a:t>
            </a:r>
            <a:r>
              <a:rPr lang="en-US" sz="2000" dirty="0" err="1" smtClean="0">
                <a:solidFill>
                  <a:srgbClr val="002060"/>
                </a:solidFill>
                <a:latin typeface="Futura Bk BT" pitchFamily="34" charset="0"/>
              </a:rPr>
              <a:t>yoruz</a:t>
            </a:r>
            <a:endParaRPr lang="en-US" sz="2000" dirty="0">
              <a:solidFill>
                <a:srgbClr val="00206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Programın Amacı </a:t>
            </a:r>
            <a:endParaRPr lang="tr-T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4" y="863715"/>
            <a:ext cx="8577953" cy="573363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tr-TR" sz="2000" dirty="0">
              <a:latin typeface="+mn-lt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sz="2600" b="1" dirty="0" smtClean="0">
                <a:latin typeface="+mn-lt"/>
              </a:rPr>
              <a:t>Teknoloji Transfer Ofislerinin </a:t>
            </a:r>
            <a:r>
              <a:rPr lang="tr-TR" sz="2600" dirty="0" smtClean="0">
                <a:latin typeface="+mn-lt"/>
              </a:rPr>
              <a:t>üniversite sanayi işbirliğine yönelik faaliyetlerinin desteklenmesi amaçlanmaktadır:</a:t>
            </a:r>
          </a:p>
          <a:p>
            <a:pPr eaLnBrk="1" fontAlgn="auto" hangingPunct="1">
              <a:lnSpc>
                <a:spcPct val="150000"/>
              </a:lnSpc>
            </a:pPr>
            <a:r>
              <a:rPr lang="tr-TR" sz="2400" dirty="0">
                <a:latin typeface="+mn-lt"/>
              </a:rPr>
              <a:t>Modül </a:t>
            </a:r>
            <a:r>
              <a:rPr lang="tr-TR" sz="2400" dirty="0" smtClean="0">
                <a:latin typeface="+mn-lt"/>
              </a:rPr>
              <a:t>1 </a:t>
            </a:r>
            <a:r>
              <a:rPr lang="tr-TR" sz="2400" dirty="0" err="1" smtClean="0">
                <a:latin typeface="+mn-lt"/>
              </a:rPr>
              <a:t>Farkındalık</a:t>
            </a:r>
            <a:r>
              <a:rPr lang="tr-TR" sz="2400" dirty="0">
                <a:latin typeface="+mn-lt"/>
              </a:rPr>
              <a:t>, tanıtım, bilgilendirme ve </a:t>
            </a:r>
            <a:r>
              <a:rPr lang="tr-TR" sz="2400" dirty="0" smtClean="0">
                <a:latin typeface="+mn-lt"/>
              </a:rPr>
              <a:t>eğitim</a:t>
            </a:r>
          </a:p>
          <a:p>
            <a:pPr eaLnBrk="1" fontAlgn="auto" hangingPunct="1">
              <a:lnSpc>
                <a:spcPct val="150000"/>
              </a:lnSpc>
            </a:pPr>
            <a:r>
              <a:rPr lang="tr-TR" sz="2400" dirty="0">
                <a:latin typeface="+mn-lt"/>
              </a:rPr>
              <a:t>Modül 2 Destek programlarından yararlanmaya yönelik hizmetler</a:t>
            </a:r>
          </a:p>
          <a:p>
            <a:pPr eaLnBrk="1" fontAlgn="auto" hangingPunct="1">
              <a:lnSpc>
                <a:spcPct val="150000"/>
              </a:lnSpc>
            </a:pPr>
            <a:r>
              <a:rPr lang="tr-TR" sz="2400" dirty="0">
                <a:latin typeface="+mn-lt"/>
              </a:rPr>
              <a:t>Modül </a:t>
            </a:r>
            <a:r>
              <a:rPr lang="tr-TR" sz="2400" dirty="0" smtClean="0">
                <a:latin typeface="+mn-lt"/>
              </a:rPr>
              <a:t>3 Proje </a:t>
            </a:r>
            <a:r>
              <a:rPr lang="tr-TR" sz="2400" dirty="0">
                <a:latin typeface="+mn-lt"/>
              </a:rPr>
              <a:t>geliştirme/yönetim hizmetleri  (üniversite sanayi işbirliği faaliyetleri</a:t>
            </a:r>
            <a:r>
              <a:rPr lang="tr-TR" sz="2400" dirty="0" smtClean="0">
                <a:latin typeface="+mn-lt"/>
              </a:rPr>
              <a:t>)</a:t>
            </a:r>
          </a:p>
          <a:p>
            <a:pPr eaLnBrk="1" fontAlgn="auto" hangingPunct="1">
              <a:lnSpc>
                <a:spcPct val="150000"/>
              </a:lnSpc>
            </a:pPr>
            <a:r>
              <a:rPr lang="tr-TR" sz="2400" dirty="0">
                <a:latin typeface="+mn-lt"/>
              </a:rPr>
              <a:t>Modül 4 Fikri Sınai Hakların yönetimi ve lisanslama hizmetleri</a:t>
            </a:r>
          </a:p>
          <a:p>
            <a:pPr eaLnBrk="1" fontAlgn="auto" hangingPunct="1">
              <a:lnSpc>
                <a:spcPct val="150000"/>
              </a:lnSpc>
            </a:pPr>
            <a:r>
              <a:rPr lang="tr-TR" sz="2400" dirty="0">
                <a:latin typeface="+mn-lt"/>
              </a:rPr>
              <a:t>Modül 5 Şirketleşme ve girişimcilik hizmetleri</a:t>
            </a:r>
          </a:p>
          <a:p>
            <a:pPr eaLnBrk="1" fontAlgn="auto" hangingPunct="1"/>
            <a:endParaRPr lang="tr-TR" sz="1400" dirty="0">
              <a:latin typeface="+mn-lt"/>
            </a:endParaRPr>
          </a:p>
          <a:p>
            <a:pPr eaLnBrk="1" fontAlgn="auto" hangingPunct="1"/>
            <a:endParaRPr lang="tr-TR" sz="1400" dirty="0">
              <a:latin typeface="+mn-lt"/>
            </a:endParaRPr>
          </a:p>
          <a:p>
            <a:pPr eaLnBrk="1" fontAlgn="auto" hangingPunct="1"/>
            <a:endParaRPr lang="tr-TR" sz="2400" dirty="0" smtClean="0">
              <a:latin typeface="+mn-lt"/>
            </a:endParaRPr>
          </a:p>
          <a:p>
            <a:pPr eaLnBrk="1" fontAlgn="auto" hangingPunct="1"/>
            <a:endParaRPr lang="tr-TR" sz="2400" dirty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7920880" cy="706090"/>
          </a:xfrm>
        </p:spPr>
        <p:txBody>
          <a:bodyPr>
            <a:noAutofit/>
          </a:bodyPr>
          <a:lstStyle/>
          <a:p>
            <a:r>
              <a:rPr lang="tr-TR" sz="2400" dirty="0" smtClean="0"/>
              <a:t>Modül 1: </a:t>
            </a:r>
            <a:r>
              <a:rPr lang="tr-TR" sz="2400" dirty="0" err="1" smtClean="0"/>
              <a:t>Farkındalık</a:t>
            </a:r>
            <a:r>
              <a:rPr lang="tr-TR" sz="2400" dirty="0" smtClean="0"/>
              <a:t>, Tanıtım, Bilgilendirme ve Eğitim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r-TR" dirty="0" smtClean="0">
                <a:latin typeface="+mn-lt"/>
              </a:rPr>
              <a:t>Araştırmacıların özel sektör kuruluşlarının ihtiyaçları doğrultusunda yönlendirilmesi, araştırmacı ve altyapı yetkinliğinin özel sektör kuruluşlarına tanıtılması</a:t>
            </a:r>
          </a:p>
          <a:p>
            <a:pPr lvl="0"/>
            <a:r>
              <a:rPr lang="tr-TR" dirty="0" smtClean="0">
                <a:latin typeface="+mn-lt"/>
              </a:rPr>
              <a:t>Araştırmacıların ve özel sektör kuruluşlarının Ar-</a:t>
            </a:r>
            <a:r>
              <a:rPr lang="tr-TR" dirty="0" err="1" smtClean="0">
                <a:latin typeface="+mn-lt"/>
              </a:rPr>
              <a:t>Ge</a:t>
            </a:r>
            <a:r>
              <a:rPr lang="tr-TR" dirty="0" smtClean="0">
                <a:latin typeface="+mn-lt"/>
              </a:rPr>
              <a:t>, yenilik ve Fikri Sınai Mülkiyet Hakları konularında bilgilendirilmesi, bu konularda </a:t>
            </a:r>
            <a:r>
              <a:rPr lang="tr-TR" dirty="0" err="1" smtClean="0">
                <a:latin typeface="+mn-lt"/>
              </a:rPr>
              <a:t>farkındalık</a:t>
            </a:r>
            <a:r>
              <a:rPr lang="tr-TR" dirty="0" smtClean="0">
                <a:latin typeface="+mn-lt"/>
              </a:rPr>
              <a:t> yaratılması ve eğitim verilmesi</a:t>
            </a:r>
            <a:endParaRPr lang="tr-TR" i="1" dirty="0" smtClean="0">
              <a:latin typeface="+mn-lt"/>
            </a:endParaRPr>
          </a:p>
          <a:p>
            <a:endParaRPr lang="tr-TR" i="1" dirty="0" smtClean="0">
              <a:latin typeface="+mn-lt"/>
            </a:endParaRPr>
          </a:p>
          <a:p>
            <a:pPr lvl="1"/>
            <a:r>
              <a:rPr lang="tr-TR" i="1" dirty="0" smtClean="0">
                <a:latin typeface="+mn-lt"/>
              </a:rPr>
              <a:t>Bilgi günleri, seminerler, firma ziyaretleri, eğitimler</a:t>
            </a:r>
            <a:endParaRPr lang="tr-TR" dirty="0">
              <a:latin typeface="+mn-lt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>
                <a:solidFill>
                  <a:prstClr val="white"/>
                </a:solidFill>
                <a:latin typeface="Calibri"/>
              </a:rPr>
              <a:t>Modül 2: Destek programlarından yararlanmaya yönelik hizmetler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 smtClean="0">
                <a:latin typeface="+mn-lt"/>
              </a:rPr>
              <a:t>Ulusal/uluslararası fon sağlayan kuruluşlara proje hazırlama, başvuru, izleme hizmetleri verilmesi</a:t>
            </a:r>
          </a:p>
          <a:p>
            <a:pPr lvl="0"/>
            <a:endParaRPr lang="tr-TR" dirty="0" smtClean="0">
              <a:latin typeface="+mn-lt"/>
            </a:endParaRPr>
          </a:p>
          <a:p>
            <a:pPr lvl="0"/>
            <a:r>
              <a:rPr lang="tr-TR" dirty="0" smtClean="0">
                <a:latin typeface="+mn-lt"/>
              </a:rPr>
              <a:t>Özel sektör kuruluşlarının ve araştırmacıların Ar-</a:t>
            </a:r>
            <a:r>
              <a:rPr lang="tr-TR" dirty="0" err="1" smtClean="0">
                <a:latin typeface="+mn-lt"/>
              </a:rPr>
              <a:t>Ge</a:t>
            </a:r>
            <a:r>
              <a:rPr lang="tr-TR" dirty="0" smtClean="0">
                <a:latin typeface="+mn-lt"/>
              </a:rPr>
              <a:t> ve yeniliğin finansmanı desteklenmesi</a:t>
            </a:r>
            <a:endParaRPr lang="tr-TR" i="1" dirty="0" smtClean="0">
              <a:latin typeface="+mn-lt"/>
            </a:endParaRPr>
          </a:p>
          <a:p>
            <a:endParaRPr lang="tr-TR" i="1" dirty="0" smtClean="0">
              <a:latin typeface="+mn-lt"/>
            </a:endParaRPr>
          </a:p>
          <a:p>
            <a:pPr lvl="1"/>
            <a:r>
              <a:rPr lang="tr-TR" i="1" dirty="0" smtClean="0">
                <a:latin typeface="+mn-lt"/>
              </a:rPr>
              <a:t>proje çağrıları ve takvimlerin duyurulması,</a:t>
            </a:r>
          </a:p>
          <a:p>
            <a:pPr lvl="1"/>
            <a:r>
              <a:rPr lang="tr-TR" i="1" dirty="0" smtClean="0">
                <a:latin typeface="+mn-lt"/>
              </a:rPr>
              <a:t>ortaklıkların oluşturulması, </a:t>
            </a:r>
          </a:p>
          <a:p>
            <a:pPr lvl="1"/>
            <a:r>
              <a:rPr lang="tr-TR" i="1" dirty="0" smtClean="0">
                <a:latin typeface="+mn-lt"/>
              </a:rPr>
              <a:t>proje hazırlık ve yürütme esnasında verilecek hizmetler</a:t>
            </a:r>
            <a:endParaRPr lang="tr-TR" dirty="0" smtClean="0">
              <a:latin typeface="+mn-lt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>
                <a:solidFill>
                  <a:prstClr val="white"/>
                </a:solidFill>
                <a:latin typeface="Calibri"/>
              </a:rPr>
              <a:t>Modül 3: Proje geliştirme/yönetim hizmetleri  (üniversite sanayi işbirliği faaliyetleri)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İş dünyasına </a:t>
            </a:r>
            <a:r>
              <a:rPr lang="tr-TR" dirty="0" err="1" smtClean="0">
                <a:latin typeface="+mn-lt"/>
              </a:rPr>
              <a:t>konratlı</a:t>
            </a:r>
            <a:r>
              <a:rPr lang="tr-TR" dirty="0" smtClean="0">
                <a:latin typeface="+mn-lt"/>
              </a:rPr>
              <a:t> olarak hizmet verilmesi </a:t>
            </a:r>
          </a:p>
          <a:p>
            <a:pPr lvl="1"/>
            <a:r>
              <a:rPr lang="tr-TR" sz="2400" i="1" dirty="0" smtClean="0">
                <a:latin typeface="+mn-lt"/>
              </a:rPr>
              <a:t>Ar-</a:t>
            </a:r>
            <a:r>
              <a:rPr lang="tr-TR" sz="2400" i="1" dirty="0" err="1" smtClean="0">
                <a:latin typeface="+mn-lt"/>
              </a:rPr>
              <a:t>Ge</a:t>
            </a:r>
            <a:r>
              <a:rPr lang="tr-TR" sz="2400" i="1" dirty="0" smtClean="0">
                <a:latin typeface="+mn-lt"/>
              </a:rPr>
              <a:t> projelerinde kontratlı olarak destek verilecek firmalar ile ilgili araştırmacıların bulunması - eşleştirilmesi, </a:t>
            </a:r>
          </a:p>
          <a:p>
            <a:pPr lvl="1"/>
            <a:r>
              <a:rPr lang="tr-TR" sz="2400" i="1" dirty="0" smtClean="0">
                <a:latin typeface="+mn-lt"/>
              </a:rPr>
              <a:t>Projelerin yürütülmesi esnasında verilecek koordinasyon hizmetleri, </a:t>
            </a:r>
          </a:p>
          <a:p>
            <a:pPr lvl="1"/>
            <a:r>
              <a:rPr lang="tr-TR" sz="2400" i="1" dirty="0" smtClean="0">
                <a:latin typeface="+mn-lt"/>
              </a:rPr>
              <a:t>Projelendirme, Proje yönetimi, </a:t>
            </a:r>
          </a:p>
          <a:p>
            <a:pPr lvl="1"/>
            <a:r>
              <a:rPr lang="tr-TR" sz="2400" i="1" dirty="0" smtClean="0">
                <a:latin typeface="+mn-lt"/>
              </a:rPr>
              <a:t>Üniversitelerin altyapısının özel sektör kuruluşları tarafından değerlendirilmesi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>
                <a:solidFill>
                  <a:prstClr val="white"/>
                </a:solidFill>
                <a:latin typeface="Calibri"/>
              </a:rPr>
              <a:t>Modül 4: Fikri Sınai Hakların yönetimi ve lisanslama hizmetleri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124744"/>
            <a:ext cx="7715200" cy="5073427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500" dirty="0" smtClean="0">
                <a:latin typeface="+mn-lt"/>
              </a:rPr>
              <a:t>Fikri sınai mülkiyet hakları varlıklarının belirlenmesi, bu varlıkların hukuksal koruma işlemlerinin takibi konularında danışmanlık yapılması ve hizmet verilmesi</a:t>
            </a:r>
          </a:p>
          <a:p>
            <a:endParaRPr lang="tr-TR" i="1" dirty="0" smtClean="0"/>
          </a:p>
          <a:p>
            <a:pPr lvl="1"/>
            <a:r>
              <a:rPr lang="tr-TR" sz="2400" i="1" dirty="0" smtClean="0">
                <a:latin typeface="+mn-lt"/>
              </a:rPr>
              <a:t>kurumsal FSMH politikasının oluşturulması ve yürütülmesi, </a:t>
            </a:r>
          </a:p>
          <a:p>
            <a:pPr lvl="1"/>
            <a:r>
              <a:rPr lang="tr-TR" sz="2400" i="1" dirty="0" smtClean="0">
                <a:latin typeface="+mn-lt"/>
              </a:rPr>
              <a:t>patentlerin ticari değerinin belirlenmesi, </a:t>
            </a:r>
          </a:p>
          <a:p>
            <a:pPr lvl="1"/>
            <a:r>
              <a:rPr lang="tr-TR" sz="2400" i="1" dirty="0" smtClean="0">
                <a:latin typeface="+mn-lt"/>
              </a:rPr>
              <a:t>FSMH başvuruları, </a:t>
            </a:r>
          </a:p>
          <a:p>
            <a:pPr lvl="1"/>
            <a:r>
              <a:rPr lang="tr-TR" sz="2400" i="1" dirty="0" smtClean="0">
                <a:latin typeface="+mn-lt"/>
              </a:rPr>
              <a:t>FSMH Yönetimi, ticarileştirme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>
                <a:solidFill>
                  <a:prstClr val="white"/>
                </a:solidFill>
                <a:latin typeface="Calibri"/>
              </a:rPr>
              <a:t>Modül 5: Şirketleşme ve girişimcilik hizmetleri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>
                <a:latin typeface="+mn-lt"/>
              </a:rPr>
              <a:t>Üniversite çıkışlı firma (</a:t>
            </a:r>
            <a:r>
              <a:rPr lang="tr-TR" dirty="0" err="1" smtClean="0">
                <a:latin typeface="+mn-lt"/>
              </a:rPr>
              <a:t>spin</a:t>
            </a:r>
            <a:r>
              <a:rPr lang="tr-TR" dirty="0" smtClean="0">
                <a:latin typeface="+mn-lt"/>
              </a:rPr>
              <a:t>-</a:t>
            </a:r>
            <a:r>
              <a:rPr lang="tr-TR" dirty="0" err="1" smtClean="0">
                <a:latin typeface="+mn-lt"/>
              </a:rPr>
              <a:t>off</a:t>
            </a:r>
            <a:r>
              <a:rPr lang="tr-TR" dirty="0" smtClean="0">
                <a:latin typeface="+mn-lt"/>
              </a:rPr>
              <a:t>) kurulmasına yardımcı destek hizmetleri</a:t>
            </a:r>
          </a:p>
          <a:p>
            <a:pPr lvl="0"/>
            <a:r>
              <a:rPr lang="tr-TR" dirty="0" smtClean="0">
                <a:latin typeface="+mn-lt"/>
              </a:rPr>
              <a:t>Çekirdek sermaye temini, kuluçkalık sağlama, iş rehberliği hizmetleri sağlanması</a:t>
            </a:r>
          </a:p>
          <a:p>
            <a:pPr lvl="0"/>
            <a:r>
              <a:rPr lang="tr-TR" dirty="0" smtClean="0">
                <a:latin typeface="+mn-lt"/>
              </a:rPr>
              <a:t>Araştırmacılara ve öğrencilere küçük bütçeli proje desteği hizmetlerinin sağlanması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AEA5-8B66-4A9D-ADCC-45F5DCCD1C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Ulusal Yenilik Sistemimizin Geleceği_2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uFillTx/>
            <a:latin typeface="Futura Lt BT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lank Presentati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Ulusal Yenilik Sistemimizin Geleceği_2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uFillTx/>
            <a:latin typeface="Futura Lt B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SYSTEM:Applications (Mac OS 9):Microsoft Office 98:Templates:Blank Presentation</Template>
  <TotalTime>53887</TotalTime>
  <Words>464</Words>
  <Application>Microsoft Office PowerPoint</Application>
  <PresentationFormat>On-screen Show (4:3)</PresentationFormat>
  <Paragraphs>112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1_Blank Presentation</vt:lpstr>
      <vt:lpstr>2_Blank Presentation</vt:lpstr>
      <vt:lpstr>3_Blank Presentation</vt:lpstr>
      <vt:lpstr>4_Blank Presentation</vt:lpstr>
      <vt:lpstr>5_Blank Presentation</vt:lpstr>
      <vt:lpstr>8_Blank Presentation</vt:lpstr>
      <vt:lpstr>5_Ulusal Yenilik Sistemimizin Geleceği_2</vt:lpstr>
      <vt:lpstr>7_Ulusal Yenilik Sistemimizin Geleceği_2</vt:lpstr>
      <vt:lpstr>6_Ulusal Yenilik Sistemimizin Geleceği_2</vt:lpstr>
      <vt:lpstr>8_Ulusal Yenilik Sistemimizin Geleceği_2</vt:lpstr>
      <vt:lpstr>   1513 Teknoloji Transfer Ofisleri Destekleme Programı Teknoloji ve Yenilik Destek Programları Başkanlığı (TEYDEB)   </vt:lpstr>
      <vt:lpstr>Üniversite Sanayi İşbirliği</vt:lpstr>
      <vt:lpstr>Destek Sistemimizde Ticarileşme Boyutu Yetersiz</vt:lpstr>
      <vt:lpstr>Programın Amacı </vt:lpstr>
      <vt:lpstr>Modül 1: Farkındalık, Tanıtım, Bilgilendirme ve Eğitim</vt:lpstr>
      <vt:lpstr>Modül 2: Destek programlarından yararlanmaya yönelik hizmetler</vt:lpstr>
      <vt:lpstr>Modül 3: Proje geliştirme/yönetim hizmetleri  (üniversite sanayi işbirliği faaliyetleri)</vt:lpstr>
      <vt:lpstr>Modül 4: Fikri Sınai Hakların yönetimi ve lisanslama hizmetleri</vt:lpstr>
      <vt:lpstr>Modül 5: Şirketleşme ve girişimcilik hizmetleri</vt:lpstr>
      <vt:lpstr>Destek Süresi, Miktarı ve Oranı</vt:lpstr>
      <vt:lpstr>Destek Kapsamındaki TTO’lar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1513 Teknoloji Transfer Ofisleri Destekleme Programı Teknoloji ve Yenilik Destek Programları Başkanlığı (TEYDEB)</dc:title>
  <dc:creator>Toplanti</dc:creator>
  <cp:lastModifiedBy>Esra Aydogdu</cp:lastModifiedBy>
  <cp:revision>3722</cp:revision>
  <dcterms:created xsi:type="dcterms:W3CDTF">2006-03-31T10:41:33Z</dcterms:created>
  <dcterms:modified xsi:type="dcterms:W3CDTF">2014-01-28T14:04:04Z</dcterms:modified>
</cp:coreProperties>
</file>